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5"/>
  </p:notesMasterIdLst>
  <p:sldIdLst>
    <p:sldId id="281" r:id="rId2"/>
    <p:sldId id="307" r:id="rId3"/>
    <p:sldId id="309" r:id="rId4"/>
    <p:sldId id="312" r:id="rId5"/>
    <p:sldId id="310" r:id="rId6"/>
    <p:sldId id="325" r:id="rId7"/>
    <p:sldId id="311" r:id="rId8"/>
    <p:sldId id="306" r:id="rId9"/>
    <p:sldId id="295" r:id="rId10"/>
    <p:sldId id="296" r:id="rId11"/>
    <p:sldId id="314" r:id="rId12"/>
    <p:sldId id="317" r:id="rId13"/>
    <p:sldId id="269" r:id="rId14"/>
    <p:sldId id="279" r:id="rId15"/>
    <p:sldId id="260" r:id="rId16"/>
    <p:sldId id="258" r:id="rId17"/>
    <p:sldId id="273" r:id="rId18"/>
    <p:sldId id="326" r:id="rId19"/>
    <p:sldId id="350" r:id="rId20"/>
    <p:sldId id="316" r:id="rId21"/>
    <p:sldId id="340" r:id="rId22"/>
    <p:sldId id="339" r:id="rId23"/>
    <p:sldId id="343" r:id="rId24"/>
    <p:sldId id="357" r:id="rId25"/>
    <p:sldId id="361" r:id="rId26"/>
    <p:sldId id="358" r:id="rId27"/>
    <p:sldId id="349" r:id="rId28"/>
    <p:sldId id="348" r:id="rId29"/>
    <p:sldId id="363" r:id="rId30"/>
    <p:sldId id="393" r:id="rId31"/>
    <p:sldId id="300" r:id="rId32"/>
    <p:sldId id="341" r:id="rId33"/>
    <p:sldId id="354" r:id="rId34"/>
    <p:sldId id="351" r:id="rId35"/>
    <p:sldId id="355" r:id="rId36"/>
    <p:sldId id="345" r:id="rId37"/>
    <p:sldId id="353" r:id="rId38"/>
    <p:sldId id="362" r:id="rId39"/>
    <p:sldId id="360" r:id="rId40"/>
    <p:sldId id="305" r:id="rId41"/>
    <p:sldId id="364" r:id="rId42"/>
    <p:sldId id="301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87" r:id="rId51"/>
    <p:sldId id="388" r:id="rId52"/>
    <p:sldId id="379" r:id="rId53"/>
    <p:sldId id="365" r:id="rId54"/>
    <p:sldId id="389" r:id="rId55"/>
    <p:sldId id="391" r:id="rId56"/>
    <p:sldId id="332" r:id="rId57"/>
    <p:sldId id="330" r:id="rId58"/>
    <p:sldId id="331" r:id="rId59"/>
    <p:sldId id="335" r:id="rId60"/>
    <p:sldId id="336" r:id="rId61"/>
    <p:sldId id="315" r:id="rId62"/>
    <p:sldId id="287" r:id="rId63"/>
    <p:sldId id="392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CC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3" autoAdjust="0"/>
    <p:restoredTop sz="88651" autoAdjust="0"/>
  </p:normalViewPr>
  <p:slideViewPr>
    <p:cSldViewPr snapToGrid="0" showGuides="1">
      <p:cViewPr varScale="1">
        <p:scale>
          <a:sx n="81" d="100"/>
          <a:sy n="81" d="100"/>
        </p:scale>
        <p:origin x="987" y="51"/>
      </p:cViewPr>
      <p:guideLst>
        <p:guide orient="horz" pos="2154"/>
        <p:guide pos="2880"/>
      </p:guideLst>
    </p:cSldViewPr>
  </p:slideViewPr>
  <p:outlineViewPr>
    <p:cViewPr>
      <p:scale>
        <a:sx n="33" d="100"/>
        <a:sy n="33" d="100"/>
      </p:scale>
      <p:origin x="0" y="286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5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5" Type="http://schemas.openxmlformats.org/officeDocument/2006/relationships/image" Target="../media/image89.wmf"/><Relationship Id="rId4" Type="http://schemas.openxmlformats.org/officeDocument/2006/relationships/image" Target="../media/image8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4" Type="http://schemas.openxmlformats.org/officeDocument/2006/relationships/image" Target="../media/image9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103.emf"/><Relationship Id="rId1" Type="http://schemas.openxmlformats.org/officeDocument/2006/relationships/image" Target="../media/image102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7.emf"/><Relationship Id="rId1" Type="http://schemas.openxmlformats.org/officeDocument/2006/relationships/image" Target="../media/image18.wmf"/><Relationship Id="rId4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8F5208-6968-4CFF-A53D-76EBDF93E7BD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45B06F-76D5-4AF8-BC92-830A083CA31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25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C0EDA6-60EC-4D61-8464-09D7F099783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Beta barrel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92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45B06F-76D5-4AF8-BC92-830A083CA31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4CFB9B-78BE-4A17-A845-D8F794C204CD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9B247C8-CBAA-4066-ABD9-9B552ACCBB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9A4AA-794C-49F4-B48E-C4C7432B4D8A}" type="datetimeFigureOut">
              <a:rPr lang="en-US" smtClean="0"/>
              <a:pPr/>
              <a:t>10/23/2018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18E2D-3661-4BEB-86F2-AD4E9D230D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png"/><Relationship Id="rId4" Type="http://schemas.openxmlformats.org/officeDocument/2006/relationships/image" Target="../media/image2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3.png"/><Relationship Id="rId4" Type="http://schemas.openxmlformats.org/officeDocument/2006/relationships/image" Target="../media/image2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4.bin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0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1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55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7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5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8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61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34.bin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32.bin"/><Relationship Id="rId14" Type="http://schemas.openxmlformats.org/officeDocument/2006/relationships/image" Target="../media/image69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75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44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8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81.wmf"/><Relationship Id="rId11" Type="http://schemas.openxmlformats.org/officeDocument/2006/relationships/oleObject" Target="../embeddings/oleObject49.bin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83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4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6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53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56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58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60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63.bin"/><Relationship Id="rId5" Type="http://schemas.openxmlformats.org/officeDocument/2006/relationships/oleObject" Target="../embeddings/oleObject62.bin"/><Relationship Id="rId4" Type="http://schemas.openxmlformats.org/officeDocument/2006/relationships/image" Target="../media/image97.e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65.bin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oleObject" Target="../embeddings/oleObject74.bin"/><Relationship Id="rId18" Type="http://schemas.openxmlformats.org/officeDocument/2006/relationships/oleObject" Target="../embeddings/oleObject79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68.bin"/><Relationship Id="rId12" Type="http://schemas.openxmlformats.org/officeDocument/2006/relationships/oleObject" Target="../embeddings/oleObject73.bin"/><Relationship Id="rId17" Type="http://schemas.openxmlformats.org/officeDocument/2006/relationships/oleObject" Target="../embeddings/oleObject78.bin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77.bin"/><Relationship Id="rId20" Type="http://schemas.openxmlformats.org/officeDocument/2006/relationships/oleObject" Target="../embeddings/oleObject81.bin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03.e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6.bin"/><Relationship Id="rId10" Type="http://schemas.openxmlformats.org/officeDocument/2006/relationships/oleObject" Target="../embeddings/oleObject71.bin"/><Relationship Id="rId19" Type="http://schemas.openxmlformats.org/officeDocument/2006/relationships/oleObject" Target="../embeddings/oleObject80.bin"/><Relationship Id="rId4" Type="http://schemas.openxmlformats.org/officeDocument/2006/relationships/image" Target="../media/image102.emf"/><Relationship Id="rId9" Type="http://schemas.openxmlformats.org/officeDocument/2006/relationships/oleObject" Target="../embeddings/oleObject70.bin"/><Relationship Id="rId14" Type="http://schemas.openxmlformats.org/officeDocument/2006/relationships/oleObject" Target="../embeddings/oleObject75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5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3.emf"/><Relationship Id="rId5" Type="http://schemas.openxmlformats.org/officeDocument/2006/relationships/oleObject" Target="../embeddings/oleObject83.bin"/><Relationship Id="rId10" Type="http://schemas.openxmlformats.org/officeDocument/2006/relationships/image" Target="../media/image104.wmf"/><Relationship Id="rId4" Type="http://schemas.openxmlformats.org/officeDocument/2006/relationships/image" Target="../media/image102.emf"/><Relationship Id="rId9" Type="http://schemas.openxmlformats.org/officeDocument/2006/relationships/oleObject" Target="../embeddings/oleObject86.bin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6B510-9EFE-40F6-9759-0796E16A2C2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1038112" y="2338251"/>
            <a:ext cx="7060855" cy="2549434"/>
          </a:xfrm>
          <a:prstGeom prst="roundRect">
            <a:avLst/>
          </a:prstGeom>
          <a:solidFill>
            <a:srgbClr val="00CC00">
              <a:alpha val="10196"/>
            </a:srgb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2200396" y="2949520"/>
            <a:ext cx="603660" cy="685092"/>
          </a:xfrm>
          <a:prstGeom prst="cube">
            <a:avLst/>
          </a:prstGeom>
          <a:solidFill>
            <a:srgbClr val="00CC00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2022434" y="2527300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Source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182589" y="3559078"/>
            <a:ext cx="4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h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3726" y="4311794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11426" y="3248870"/>
            <a:ext cx="13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Detector</a:t>
            </a:r>
          </a:p>
        </p:txBody>
      </p:sp>
      <p:sp>
        <p:nvSpPr>
          <p:cNvPr id="26" name="Cube 25"/>
          <p:cNvSpPr/>
          <p:nvPr/>
        </p:nvSpPr>
        <p:spPr>
          <a:xfrm>
            <a:off x="2968973" y="3668452"/>
            <a:ext cx="603660" cy="68509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97"/>
          <p:cNvSpPr>
            <a:spLocks noChangeAspect="1"/>
          </p:cNvSpPr>
          <p:nvPr/>
        </p:nvSpPr>
        <p:spPr bwMode="auto">
          <a:xfrm rot="8073558" flipH="1">
            <a:off x="1771288" y="3560132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9" name="Freeform 97"/>
          <p:cNvSpPr>
            <a:spLocks noChangeAspect="1"/>
          </p:cNvSpPr>
          <p:nvPr/>
        </p:nvSpPr>
        <p:spPr bwMode="auto">
          <a:xfrm rot="324265" flipH="1">
            <a:off x="2079261" y="3998283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66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337951" y="3264249"/>
            <a:ext cx="177529" cy="183921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1769353" y="3628023"/>
            <a:ext cx="272520" cy="685092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85800" y="486501"/>
            <a:ext cx="7772400" cy="1470025"/>
          </a:xfrm>
        </p:spPr>
        <p:txBody>
          <a:bodyPr/>
          <a:lstStyle/>
          <a:p>
            <a:r>
              <a:rPr lang="en-US" dirty="0"/>
              <a:t>CHM 5681</a:t>
            </a:r>
          </a:p>
        </p:txBody>
      </p:sp>
      <p:sp>
        <p:nvSpPr>
          <p:cNvPr id="37" name="Subtitle 2"/>
          <p:cNvSpPr txBox="1">
            <a:spLocks/>
          </p:cNvSpPr>
          <p:nvPr/>
        </p:nvSpPr>
        <p:spPr>
          <a:xfrm>
            <a:off x="1371600" y="1619175"/>
            <a:ext cx="6400800" cy="65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Emission Quantum Yield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29096" y="3371625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(</a:t>
            </a:r>
            <a:r>
              <a:rPr lang="en-US" sz="2800" baseline="-25000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em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 </a:t>
            </a:r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5536396" y="3638078"/>
            <a:ext cx="207957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31656" y="3223368"/>
            <a:ext cx="21066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out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616324" y="3646701"/>
            <a:ext cx="193995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in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791075" y="4065588"/>
          <a:ext cx="35988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74" name="Equation" r:id="rId3" imgW="1638300" imgH="419100" progId="Equation.3">
                  <p:embed/>
                </p:oleObj>
              </mc:Choice>
              <mc:Fallback>
                <p:oleObj name="Equation" r:id="rId3" imgW="1638300" imgH="419100" progId="Equation.3">
                  <p:embed/>
                  <p:pic>
                    <p:nvPicPr>
                      <p:cNvPr id="0" name="Picture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5588"/>
                        <a:ext cx="359886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Excited State Decay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323548" y="1636713"/>
            <a:ext cx="3501495" cy="2747771"/>
            <a:chOff x="682583" y="2901172"/>
            <a:chExt cx="3501495" cy="2747771"/>
          </a:xfrm>
        </p:grpSpPr>
        <p:grpSp>
          <p:nvGrpSpPr>
            <p:cNvPr id="9" name="Group 65"/>
            <p:cNvGrpSpPr/>
            <p:nvPr/>
          </p:nvGrpSpPr>
          <p:grpSpPr>
            <a:xfrm>
              <a:off x="682583" y="2901172"/>
              <a:ext cx="3446078" cy="2747771"/>
              <a:chOff x="711929" y="3409581"/>
              <a:chExt cx="2724023" cy="2172028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1928259" y="5355803"/>
                <a:ext cx="15076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1852059" y="3593909"/>
                <a:ext cx="15474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1646290" y="5181499"/>
                <a:ext cx="396262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0" dirty="0"/>
                  <a:t>S</a:t>
                </a:r>
                <a:r>
                  <a:rPr lang="en-US" sz="2000" i="0" baseline="-25000" dirty="0"/>
                  <a:t>0</a:t>
                </a: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1582435" y="3409581"/>
                <a:ext cx="396262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0" dirty="0"/>
                  <a:t>S</a:t>
                </a:r>
                <a:r>
                  <a:rPr lang="en-US" sz="2000" i="0" baseline="-25000" dirty="0"/>
                  <a:t>1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158966" y="3602192"/>
                <a:ext cx="0" cy="172870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029843" y="3639636"/>
                <a:ext cx="0" cy="171356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 flipV="1">
                <a:off x="1350610" y="3546775"/>
                <a:ext cx="0" cy="19513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20" name="Group 38"/>
              <p:cNvGrpSpPr/>
              <p:nvPr/>
            </p:nvGrpSpPr>
            <p:grpSpPr>
              <a:xfrm>
                <a:off x="2620608" y="3564626"/>
                <a:ext cx="272957" cy="1771959"/>
                <a:chOff x="2948358" y="1724063"/>
                <a:chExt cx="272957" cy="1771959"/>
              </a:xfrm>
            </p:grpSpPr>
            <p:graphicFrame>
              <p:nvGraphicFramePr>
                <p:cNvPr id="22" name="Object 8"/>
                <p:cNvGraphicFramePr>
                  <a:graphicFrameLocks noChangeAspect="1"/>
                </p:cNvGraphicFramePr>
                <p:nvPr/>
              </p:nvGraphicFramePr>
              <p:xfrm>
                <a:off x="2993721" y="1724063"/>
                <a:ext cx="227594" cy="174094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7075" name="CS ChemDraw Drawing" r:id="rId5" imgW="118318" imgH="688500" progId="ChemDraw.Document.6.0">
                        <p:embed/>
                      </p:oleObj>
                    </mc:Choice>
                    <mc:Fallback>
                      <p:oleObj name="CS ChemDraw Drawing" r:id="rId5" imgW="118318" imgH="688500" progId="ChemDraw.Document.6.0">
                        <p:embed/>
                        <p:pic>
                          <p:nvPicPr>
                            <p:cNvPr id="0" name="Picture 31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3721" y="1724063"/>
                              <a:ext cx="227594" cy="174094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3" name="Isosceles Triangle 22"/>
                <p:cNvSpPr/>
                <p:nvPr/>
              </p:nvSpPr>
              <p:spPr>
                <a:xfrm rot="10800000">
                  <a:off x="2948358" y="3339905"/>
                  <a:ext cx="181096" cy="156117"/>
                </a:xfrm>
                <a:prstGeom prst="triangle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711929" y="4366552"/>
                <a:ext cx="8243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Energy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30510" y="4008927"/>
              <a:ext cx="123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0000FF"/>
                  </a:solidFill>
                </a:rPr>
                <a:t>k</a:t>
              </a:r>
              <a:r>
                <a:rPr lang="en-US" sz="2800" b="1" i="1" baseline="-25000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32912" y="3961302"/>
              <a:ext cx="651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008000"/>
                  </a:solidFill>
                </a:rPr>
                <a:t>k</a:t>
              </a:r>
              <a:r>
                <a:rPr lang="en-US" sz="2800" b="1" i="1" baseline="-25000" dirty="0" err="1">
                  <a:solidFill>
                    <a:srgbClr val="008000"/>
                  </a:solidFill>
                </a:rPr>
                <a:t>r</a:t>
              </a:r>
              <a:endParaRPr lang="en-US" sz="28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8514" y="3956471"/>
              <a:ext cx="651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FF00FF"/>
                  </a:solidFill>
                </a:rPr>
                <a:t>k</a:t>
              </a:r>
              <a:r>
                <a:rPr lang="en-US" sz="2800" b="1" i="1" baseline="-25000" dirty="0" err="1">
                  <a:solidFill>
                    <a:srgbClr val="FF00FF"/>
                  </a:solidFill>
                </a:rPr>
                <a:t>nr</a:t>
              </a:r>
              <a:endParaRPr lang="en-US" sz="2800" b="1" i="1" baseline="-25000" dirty="0">
                <a:solidFill>
                  <a:srgbClr val="FF00FF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581526" y="931863"/>
            <a:ext cx="4333874" cy="1290310"/>
            <a:chOff x="4581526" y="931863"/>
            <a:chExt cx="4333874" cy="1290310"/>
          </a:xfrm>
        </p:grpSpPr>
        <p:sp>
          <p:nvSpPr>
            <p:cNvPr id="24" name="TextBox 23"/>
            <p:cNvSpPr txBox="1"/>
            <p:nvPr/>
          </p:nvSpPr>
          <p:spPr>
            <a:xfrm>
              <a:off x="4857750" y="931863"/>
              <a:ext cx="2038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u="sng" dirty="0"/>
                <a:t>Reaction Kinetics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81526" y="1685925"/>
              <a:ext cx="73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</a:t>
              </a:r>
              <a:r>
                <a:rPr lang="en-US" sz="2800" baseline="-25000" dirty="0"/>
                <a:t>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924551" y="1685925"/>
              <a:ext cx="73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</a:t>
              </a:r>
              <a:r>
                <a:rPr lang="en-US" sz="2800" baseline="-25000" dirty="0"/>
                <a:t>1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181976" y="1698953"/>
              <a:ext cx="73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S</a:t>
              </a:r>
              <a:r>
                <a:rPr lang="en-US" sz="2800" baseline="-25000" dirty="0"/>
                <a:t>0</a:t>
              </a:r>
            </a:p>
          </p:txBody>
        </p:sp>
        <p:sp>
          <p:nvSpPr>
            <p:cNvPr id="28" name="Line 4"/>
            <p:cNvSpPr>
              <a:spLocks noChangeShapeType="1"/>
            </p:cNvSpPr>
            <p:nvPr/>
          </p:nvSpPr>
          <p:spPr bwMode="auto">
            <a:xfrm flipV="1">
              <a:off x="5153025" y="1979613"/>
              <a:ext cx="66479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4"/>
            <p:cNvSpPr>
              <a:spLocks noChangeShapeType="1"/>
            </p:cNvSpPr>
            <p:nvPr/>
          </p:nvSpPr>
          <p:spPr bwMode="auto">
            <a:xfrm flipV="1">
              <a:off x="6534150" y="1970088"/>
              <a:ext cx="15811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219701" y="1466850"/>
              <a:ext cx="7334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/>
                <a:t>k</a:t>
              </a:r>
              <a:r>
                <a:rPr lang="en-US" sz="2800" i="1" baseline="-25000" dirty="0"/>
                <a:t>A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705601" y="1465918"/>
              <a:ext cx="14382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r>
                <a:rPr lang="en-US" sz="2800" i="1" baseline="-25000" dirty="0"/>
                <a:t> </a:t>
              </a:r>
              <a:r>
                <a:rPr lang="en-US" sz="2800" i="1" dirty="0"/>
                <a:t> </a:t>
              </a:r>
              <a:r>
                <a:rPr lang="en-US" sz="2800" dirty="0"/>
                <a:t>+</a:t>
              </a:r>
              <a:r>
                <a:rPr lang="en-US" sz="2800" i="1" dirty="0"/>
                <a:t>  </a:t>
              </a:r>
              <a:r>
                <a:rPr lang="en-US" sz="2800" i="1" dirty="0" err="1"/>
                <a:t>k</a:t>
              </a:r>
              <a:r>
                <a:rPr lang="en-US" sz="2800" i="1" baseline="-25000" dirty="0" err="1"/>
                <a:t>nr</a:t>
              </a:r>
              <a:endParaRPr lang="en-US" sz="2800" i="1" baseline="-25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457700" y="3667125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the rate Equation: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038225" y="4763155"/>
            <a:ext cx="2867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i="1" baseline="-25000" dirty="0"/>
              <a:t>A</a:t>
            </a:r>
            <a:r>
              <a:rPr lang="en-US" sz="2000" i="1" dirty="0"/>
              <a:t> </a:t>
            </a:r>
            <a:r>
              <a:rPr lang="en-US" sz="2000" dirty="0"/>
              <a:t>= excitation rate</a:t>
            </a:r>
            <a:endParaRPr lang="en-US" sz="2000" i="1" dirty="0"/>
          </a:p>
          <a:p>
            <a:r>
              <a:rPr lang="en-US" sz="2000" i="1" dirty="0" err="1"/>
              <a:t>k</a:t>
            </a:r>
            <a:r>
              <a:rPr lang="en-US" sz="2000" i="1" baseline="-25000" dirty="0" err="1"/>
              <a:t>r</a:t>
            </a:r>
            <a:r>
              <a:rPr lang="en-US" sz="2000" i="1" baseline="-25000" dirty="0"/>
              <a:t> </a:t>
            </a:r>
            <a:r>
              <a:rPr lang="en-US" sz="2000" i="1" dirty="0"/>
              <a:t> </a:t>
            </a:r>
            <a:r>
              <a:rPr lang="en-US" sz="2000" dirty="0"/>
              <a:t>= </a:t>
            </a:r>
            <a:r>
              <a:rPr lang="en-US" sz="2000" dirty="0" err="1"/>
              <a:t>radiative</a:t>
            </a:r>
            <a:r>
              <a:rPr lang="en-US" sz="2000" dirty="0"/>
              <a:t> rate</a:t>
            </a:r>
          </a:p>
          <a:p>
            <a:r>
              <a:rPr lang="en-US" sz="2000" i="1" dirty="0" err="1"/>
              <a:t>k</a:t>
            </a:r>
            <a:r>
              <a:rPr lang="en-US" sz="2000" i="1" baseline="-25000" dirty="0" err="1"/>
              <a:t>nr</a:t>
            </a:r>
            <a:r>
              <a:rPr lang="en-US" sz="2000" i="1" baseline="-25000" dirty="0"/>
              <a:t> </a:t>
            </a:r>
            <a:r>
              <a:rPr lang="en-US" sz="2000" i="1" dirty="0"/>
              <a:t> </a:t>
            </a:r>
            <a:r>
              <a:rPr lang="en-US" sz="2000" dirty="0"/>
              <a:t>= non-</a:t>
            </a:r>
            <a:r>
              <a:rPr lang="en-US" sz="2000" dirty="0" err="1"/>
              <a:t>radiative</a:t>
            </a:r>
            <a:r>
              <a:rPr lang="en-US" sz="2000" dirty="0"/>
              <a:t> rate</a:t>
            </a:r>
            <a:endParaRPr lang="en-US" sz="2000" i="1" baseline="-25000" dirty="0"/>
          </a:p>
        </p:txBody>
      </p:sp>
      <p:sp>
        <p:nvSpPr>
          <p:cNvPr id="35" name="Rectangle 34"/>
          <p:cNvSpPr/>
          <p:nvPr/>
        </p:nvSpPr>
        <p:spPr>
          <a:xfrm>
            <a:off x="4476750" y="261491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If it is assumed that all processes are first order with respect to number densities of S</a:t>
            </a:r>
            <a:r>
              <a:rPr lang="en-US" baseline="-25000" dirty="0"/>
              <a:t>0</a:t>
            </a:r>
            <a:r>
              <a:rPr lang="en-US" dirty="0"/>
              <a:t> and S</a:t>
            </a:r>
            <a:r>
              <a:rPr lang="en-US" baseline="-25000" dirty="0"/>
              <a:t>1</a:t>
            </a:r>
            <a:r>
              <a:rPr lang="en-US" dirty="0"/>
              <a:t> (n</a:t>
            </a:r>
            <a:r>
              <a:rPr lang="en-US" baseline="-25000" dirty="0"/>
              <a:t>S</a:t>
            </a:r>
            <a:r>
              <a:rPr lang="en-US" sz="1400" baseline="-25000" dirty="0"/>
              <a:t>0</a:t>
            </a:r>
            <a:r>
              <a:rPr lang="en-US" dirty="0"/>
              <a:t> and n</a:t>
            </a:r>
            <a:r>
              <a:rPr lang="en-US" baseline="-25000" dirty="0"/>
              <a:t>S</a:t>
            </a:r>
            <a:r>
              <a:rPr lang="en-US" sz="1400" baseline="-25000" dirty="0"/>
              <a:t>1</a:t>
            </a:r>
            <a:r>
              <a:rPr lang="en-US" baseline="-25000" dirty="0"/>
              <a:t> </a:t>
            </a:r>
            <a:r>
              <a:rPr lang="en-US" dirty="0"/>
              <a:t>in molecules per cm</a:t>
            </a:r>
            <a:r>
              <a:rPr lang="en-US" baseline="30000" dirty="0"/>
              <a:t>3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33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953000" y="1503363"/>
          <a:ext cx="3598863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6" name="Equation" r:id="rId3" imgW="1638300" imgH="419100" progId="Equation.3">
                  <p:embed/>
                </p:oleObj>
              </mc:Choice>
              <mc:Fallback>
                <p:oleObj name="Equation" r:id="rId3" imgW="1638300" imgH="419100" progId="Equation.3">
                  <p:embed/>
                  <p:pic>
                    <p:nvPicPr>
                      <p:cNvPr id="0" name="Picture 4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503363"/>
                        <a:ext cx="3598863" cy="92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Excited State Decay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456898" y="1036638"/>
            <a:ext cx="3501495" cy="2747771"/>
            <a:chOff x="682583" y="2901172"/>
            <a:chExt cx="3501495" cy="2747771"/>
          </a:xfrm>
        </p:grpSpPr>
        <p:grpSp>
          <p:nvGrpSpPr>
            <p:cNvPr id="3" name="Group 65"/>
            <p:cNvGrpSpPr/>
            <p:nvPr/>
          </p:nvGrpSpPr>
          <p:grpSpPr>
            <a:xfrm>
              <a:off x="682583" y="2901172"/>
              <a:ext cx="3446078" cy="2747771"/>
              <a:chOff x="711929" y="3409581"/>
              <a:chExt cx="2724023" cy="2172028"/>
            </a:xfrm>
          </p:grpSpPr>
          <p:sp>
            <p:nvSpPr>
              <p:cNvPr id="13" name="Line 6"/>
              <p:cNvSpPr>
                <a:spLocks noChangeShapeType="1"/>
              </p:cNvSpPr>
              <p:nvPr/>
            </p:nvSpPr>
            <p:spPr bwMode="auto">
              <a:xfrm>
                <a:off x="1928259" y="5355803"/>
                <a:ext cx="1507693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7"/>
              <p:cNvSpPr>
                <a:spLocks noChangeShapeType="1"/>
              </p:cNvSpPr>
              <p:nvPr/>
            </p:nvSpPr>
            <p:spPr bwMode="auto">
              <a:xfrm>
                <a:off x="1852059" y="3593909"/>
                <a:ext cx="154740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Text Box 10"/>
              <p:cNvSpPr txBox="1">
                <a:spLocks noChangeArrowheads="1"/>
              </p:cNvSpPr>
              <p:nvPr/>
            </p:nvSpPr>
            <p:spPr bwMode="auto">
              <a:xfrm>
                <a:off x="1646290" y="5181499"/>
                <a:ext cx="396262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0" dirty="0"/>
                  <a:t>S</a:t>
                </a:r>
                <a:r>
                  <a:rPr lang="en-US" sz="2000" i="0" baseline="-25000" dirty="0"/>
                  <a:t>0</a:t>
                </a:r>
              </a:p>
            </p:txBody>
          </p:sp>
          <p:sp>
            <p:nvSpPr>
              <p:cNvPr id="16" name="Text Box 11"/>
              <p:cNvSpPr txBox="1">
                <a:spLocks noChangeArrowheads="1"/>
              </p:cNvSpPr>
              <p:nvPr/>
            </p:nvSpPr>
            <p:spPr bwMode="auto">
              <a:xfrm>
                <a:off x="1582435" y="3409581"/>
                <a:ext cx="396262" cy="40011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 i="0" dirty="0"/>
                  <a:t>S</a:t>
                </a:r>
                <a:r>
                  <a:rPr lang="en-US" sz="2000" i="0" baseline="-25000" dirty="0"/>
                  <a:t>1</a:t>
                </a: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158966" y="3602192"/>
                <a:ext cx="0" cy="1728703"/>
              </a:xfrm>
              <a:prstGeom prst="straightConnector1">
                <a:avLst/>
              </a:prstGeom>
              <a:ln w="28575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flipV="1">
                <a:off x="3029843" y="3639636"/>
                <a:ext cx="0" cy="1713560"/>
              </a:xfrm>
              <a:prstGeom prst="straightConnector1">
                <a:avLst/>
              </a:prstGeom>
              <a:ln w="28575">
                <a:solidFill>
                  <a:srgbClr val="008000"/>
                </a:solidFill>
                <a:headEnd type="arrow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Line 4"/>
              <p:cNvSpPr>
                <a:spLocks noChangeShapeType="1"/>
              </p:cNvSpPr>
              <p:nvPr/>
            </p:nvSpPr>
            <p:spPr bwMode="auto">
              <a:xfrm flipV="1">
                <a:off x="1350610" y="3546775"/>
                <a:ext cx="0" cy="19513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 type="none" w="med" len="med"/>
                <a:tailEnd type="arrow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38"/>
              <p:cNvGrpSpPr/>
              <p:nvPr/>
            </p:nvGrpSpPr>
            <p:grpSpPr>
              <a:xfrm>
                <a:off x="2620608" y="3564626"/>
                <a:ext cx="272957" cy="1771959"/>
                <a:chOff x="2948358" y="1724063"/>
                <a:chExt cx="272957" cy="1771959"/>
              </a:xfrm>
            </p:grpSpPr>
            <p:graphicFrame>
              <p:nvGraphicFramePr>
                <p:cNvPr id="22" name="Object 8"/>
                <p:cNvGraphicFramePr>
                  <a:graphicFrameLocks noChangeAspect="1"/>
                </p:cNvGraphicFramePr>
                <p:nvPr/>
              </p:nvGraphicFramePr>
              <p:xfrm>
                <a:off x="2993721" y="1724063"/>
                <a:ext cx="227594" cy="174094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142387" name="CS ChemDraw Drawing" r:id="rId5" imgW="118318" imgH="688500" progId="ChemDraw.Document.6.0">
                        <p:embed/>
                      </p:oleObj>
                    </mc:Choice>
                    <mc:Fallback>
                      <p:oleObj name="CS ChemDraw Drawing" r:id="rId5" imgW="118318" imgH="688500" progId="ChemDraw.Document.6.0">
                        <p:embed/>
                        <p:pic>
                          <p:nvPicPr>
                            <p:cNvPr id="0" name="Picture 43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93721" y="1724063"/>
                              <a:ext cx="227594" cy="1740945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sp>
              <p:nvSpPr>
                <p:cNvPr id="23" name="Isosceles Triangle 22"/>
                <p:cNvSpPr/>
                <p:nvPr/>
              </p:nvSpPr>
              <p:spPr>
                <a:xfrm rot="10800000">
                  <a:off x="2948358" y="3339905"/>
                  <a:ext cx="181096" cy="156117"/>
                </a:xfrm>
                <a:prstGeom prst="triangle">
                  <a:avLst/>
                </a:prstGeom>
                <a:solidFill>
                  <a:srgbClr val="FF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Rectangle 20"/>
              <p:cNvSpPr/>
              <p:nvPr/>
            </p:nvSpPr>
            <p:spPr>
              <a:xfrm>
                <a:off x="711929" y="4366552"/>
                <a:ext cx="8243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Energy</a:t>
                </a: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630510" y="4008927"/>
              <a:ext cx="12329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>
                  <a:solidFill>
                    <a:srgbClr val="0000FF"/>
                  </a:solidFill>
                </a:rPr>
                <a:t>k</a:t>
              </a:r>
              <a:r>
                <a:rPr lang="en-US" sz="2800" b="1" i="1" baseline="-25000" dirty="0">
                  <a:solidFill>
                    <a:srgbClr val="0000FF"/>
                  </a:solidFill>
                </a:rPr>
                <a:t>A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532912" y="3961302"/>
              <a:ext cx="651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008000"/>
                  </a:solidFill>
                </a:rPr>
                <a:t>k</a:t>
              </a:r>
              <a:r>
                <a:rPr lang="en-US" sz="2800" b="1" i="1" baseline="-25000" dirty="0" err="1">
                  <a:solidFill>
                    <a:srgbClr val="008000"/>
                  </a:solidFill>
                </a:rPr>
                <a:t>r</a:t>
              </a:r>
              <a:endParaRPr lang="en-US" sz="2800" b="1" i="1" baseline="-25000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18514" y="3956471"/>
              <a:ext cx="6511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rgbClr val="FF00FF"/>
                  </a:solidFill>
                </a:rPr>
                <a:t>k</a:t>
              </a:r>
              <a:r>
                <a:rPr lang="en-US" sz="2800" b="1" i="1" baseline="-25000" dirty="0" err="1">
                  <a:solidFill>
                    <a:srgbClr val="FF00FF"/>
                  </a:solidFill>
                </a:rPr>
                <a:t>nr</a:t>
              </a:r>
              <a:endParaRPr lang="en-US" sz="2800" b="1" i="1" baseline="-25000" dirty="0">
                <a:solidFill>
                  <a:srgbClr val="FF00FF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4619625" y="1104900"/>
            <a:ext cx="270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Rate equation: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171575" y="4163080"/>
            <a:ext cx="2867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k</a:t>
            </a:r>
            <a:r>
              <a:rPr lang="en-US" sz="2000" i="1" baseline="-25000" dirty="0"/>
              <a:t>A</a:t>
            </a:r>
            <a:r>
              <a:rPr lang="en-US" sz="2000" i="1" dirty="0"/>
              <a:t> </a:t>
            </a:r>
            <a:r>
              <a:rPr lang="en-US" sz="2000" dirty="0"/>
              <a:t>= excitation rate</a:t>
            </a:r>
            <a:endParaRPr lang="en-US" sz="2000" i="1" dirty="0"/>
          </a:p>
          <a:p>
            <a:r>
              <a:rPr lang="en-US" sz="2000" i="1" dirty="0" err="1"/>
              <a:t>k</a:t>
            </a:r>
            <a:r>
              <a:rPr lang="en-US" sz="2000" i="1" baseline="-25000" dirty="0" err="1"/>
              <a:t>r</a:t>
            </a:r>
            <a:r>
              <a:rPr lang="en-US" sz="2000" i="1" baseline="-25000" dirty="0"/>
              <a:t> </a:t>
            </a:r>
            <a:r>
              <a:rPr lang="en-US" sz="2000" i="1" dirty="0"/>
              <a:t> </a:t>
            </a:r>
            <a:r>
              <a:rPr lang="en-US" sz="2000" dirty="0"/>
              <a:t>= </a:t>
            </a:r>
            <a:r>
              <a:rPr lang="en-US" sz="2000" dirty="0" err="1"/>
              <a:t>radiative</a:t>
            </a:r>
            <a:r>
              <a:rPr lang="en-US" sz="2000" dirty="0"/>
              <a:t> rate</a:t>
            </a:r>
          </a:p>
          <a:p>
            <a:r>
              <a:rPr lang="en-US" sz="2000" i="1" dirty="0" err="1"/>
              <a:t>k</a:t>
            </a:r>
            <a:r>
              <a:rPr lang="en-US" sz="2000" i="1" baseline="-25000" dirty="0" err="1"/>
              <a:t>nr</a:t>
            </a:r>
            <a:r>
              <a:rPr lang="en-US" sz="2000" i="1" baseline="-25000" dirty="0"/>
              <a:t> </a:t>
            </a:r>
            <a:r>
              <a:rPr lang="en-US" sz="2000" i="1" dirty="0"/>
              <a:t> </a:t>
            </a:r>
            <a:r>
              <a:rPr lang="en-US" sz="2000" dirty="0"/>
              <a:t>= non-</a:t>
            </a:r>
            <a:r>
              <a:rPr lang="en-US" sz="2000" dirty="0" err="1"/>
              <a:t>radiative</a:t>
            </a:r>
            <a:r>
              <a:rPr lang="en-US" sz="2000" dirty="0"/>
              <a:t> rate</a:t>
            </a:r>
            <a:endParaRPr lang="en-US" sz="2000" i="1" baseline="-25000" dirty="0"/>
          </a:p>
        </p:txBody>
      </p:sp>
      <p:sp>
        <p:nvSpPr>
          <p:cNvPr id="36" name="Rectangle 35"/>
          <p:cNvSpPr/>
          <p:nvPr/>
        </p:nvSpPr>
        <p:spPr>
          <a:xfrm>
            <a:off x="4505325" y="2609761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Sample is illuminated with photons of constant intensity, a steady-state concentration of S</a:t>
            </a:r>
            <a:r>
              <a:rPr lang="en-US" baseline="-25000" dirty="0"/>
              <a:t>1</a:t>
            </a:r>
            <a:r>
              <a:rPr lang="en-US" dirty="0"/>
              <a:t> is rapidly achieved.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87770" y="3139559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dn</a:t>
            </a:r>
            <a:r>
              <a:rPr lang="en-US" baseline="-25000" dirty="0"/>
              <a:t>S1</a:t>
            </a:r>
            <a:r>
              <a:rPr lang="en-US" dirty="0"/>
              <a:t>/</a:t>
            </a:r>
            <a:r>
              <a:rPr lang="en-US" dirty="0" err="1"/>
              <a:t>dt</a:t>
            </a:r>
            <a:r>
              <a:rPr lang="en-US" dirty="0"/>
              <a:t> = 0</a:t>
            </a:r>
          </a:p>
        </p:txBody>
      </p:sp>
      <p:graphicFrame>
        <p:nvGraphicFramePr>
          <p:cNvPr id="142340" name="Object 4"/>
          <p:cNvGraphicFramePr>
            <a:graphicFrameLocks noChangeAspect="1"/>
          </p:cNvGraphicFramePr>
          <p:nvPr/>
        </p:nvGraphicFramePr>
        <p:xfrm>
          <a:off x="5711824" y="3629024"/>
          <a:ext cx="1450975" cy="76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8" name="Unknown" r:id="rId7" imgW="863225" imgH="457002" progId="">
                  <p:embed/>
                </p:oleObj>
              </mc:Choice>
              <mc:Fallback>
                <p:oleObj name="Unknown" r:id="rId7" imgW="863225" imgH="457002" progId="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1824" y="3629024"/>
                        <a:ext cx="1450975" cy="768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37"/>
          <p:cNvSpPr/>
          <p:nvPr/>
        </p:nvSpPr>
        <p:spPr>
          <a:xfrm>
            <a:off x="4362450" y="4577834"/>
            <a:ext cx="482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Substitution for photon flux and the relationship between k</a:t>
            </a:r>
            <a:r>
              <a:rPr lang="en-US" baseline="-25000" dirty="0"/>
              <a:t>A</a:t>
            </a:r>
            <a:r>
              <a:rPr lang="en-US" dirty="0"/>
              <a:t> and </a:t>
            </a:r>
            <a:r>
              <a:rPr lang="en-US" dirty="0" err="1"/>
              <a:t>k</a:t>
            </a:r>
            <a:r>
              <a:rPr lang="en-US" baseline="-25000" dirty="0" err="1"/>
              <a:t>r</a:t>
            </a:r>
            <a:r>
              <a:rPr lang="en-US" dirty="0"/>
              <a:t> then (math happens):</a:t>
            </a:r>
          </a:p>
        </p:txBody>
      </p:sp>
      <p:graphicFrame>
        <p:nvGraphicFramePr>
          <p:cNvPr id="142341" name="Object 5"/>
          <p:cNvGraphicFramePr>
            <a:graphicFrameLocks noChangeAspect="1"/>
          </p:cNvGraphicFramePr>
          <p:nvPr/>
        </p:nvGraphicFramePr>
        <p:xfrm>
          <a:off x="5589588" y="5289550"/>
          <a:ext cx="2057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89" name="Equation" r:id="rId9" imgW="965200" imgH="431800" progId="Equation.3">
                  <p:embed/>
                </p:oleObj>
              </mc:Choice>
              <mc:Fallback>
                <p:oleObj name="Equation" r:id="rId9" imgW="965200" imgH="431800" progId="Equation.3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9588" y="5289550"/>
                        <a:ext cx="20574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38"/>
          <p:cNvSpPr/>
          <p:nvPr/>
        </p:nvSpPr>
        <p:spPr>
          <a:xfrm>
            <a:off x="4757456" y="6255074"/>
            <a:ext cx="37388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dirty="0"/>
              <a:t> = Emission Quantum Yield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Quantum Yield</a:t>
            </a: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/>
        </p:nvGraphicFramePr>
        <p:xfrm>
          <a:off x="2323866" y="913484"/>
          <a:ext cx="2511666" cy="112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8" name="Equation" r:id="rId3" imgW="965200" imgH="431800" progId="Equation.3">
                  <p:embed/>
                </p:oleObj>
              </mc:Choice>
              <mc:Fallback>
                <p:oleObj name="Equation" r:id="rId3" imgW="965200" imgH="431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3866" y="913484"/>
                        <a:ext cx="2511666" cy="1124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441205" y="1233557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827408" y="1447756"/>
            <a:ext cx="22638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966360" y="1033046"/>
            <a:ext cx="2115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94272" y="1456379"/>
            <a:ext cx="2263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1600" dirty="0">
              <a:solidFill>
                <a:srgbClr val="0000FF"/>
              </a:solidFill>
            </a:endParaRPr>
          </a:p>
        </p:txBody>
      </p:sp>
      <p:grpSp>
        <p:nvGrpSpPr>
          <p:cNvPr id="12" name="Group 13"/>
          <p:cNvGrpSpPr/>
          <p:nvPr/>
        </p:nvGrpSpPr>
        <p:grpSpPr>
          <a:xfrm>
            <a:off x="2178349" y="2351315"/>
            <a:ext cx="4660924" cy="3617101"/>
            <a:chOff x="3507062" y="1384144"/>
            <a:chExt cx="5609159" cy="435297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24074" y="1384144"/>
              <a:ext cx="5592147" cy="4352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Freeform 17"/>
            <p:cNvSpPr/>
            <p:nvPr/>
          </p:nvSpPr>
          <p:spPr>
            <a:xfrm>
              <a:off x="3507062" y="2306866"/>
              <a:ext cx="2392368" cy="1686390"/>
            </a:xfrm>
            <a:custGeom>
              <a:avLst/>
              <a:gdLst>
                <a:gd name="connsiteX0" fmla="*/ 1064938 w 2392368"/>
                <a:gd name="connsiteY0" fmla="*/ 1320254 h 1686390"/>
                <a:gd name="connsiteX1" fmla="*/ 1826938 w 2392368"/>
                <a:gd name="connsiteY1" fmla="*/ 1686014 h 1686390"/>
                <a:gd name="connsiteX2" fmla="*/ 2238418 w 2392368"/>
                <a:gd name="connsiteY2" fmla="*/ 1381214 h 1686390"/>
                <a:gd name="connsiteX3" fmla="*/ 2360338 w 2392368"/>
                <a:gd name="connsiteY3" fmla="*/ 984974 h 1686390"/>
                <a:gd name="connsiteX4" fmla="*/ 1689778 w 2392368"/>
                <a:gd name="connsiteY4" fmla="*/ 512534 h 1686390"/>
                <a:gd name="connsiteX5" fmla="*/ 943018 w 2392368"/>
                <a:gd name="connsiteY5" fmla="*/ 146774 h 1686390"/>
                <a:gd name="connsiteX6" fmla="*/ 531538 w 2392368"/>
                <a:gd name="connsiteY6" fmla="*/ 9614 h 1686390"/>
                <a:gd name="connsiteX7" fmla="*/ 257218 w 2392368"/>
                <a:gd name="connsiteY7" fmla="*/ 40094 h 1686390"/>
                <a:gd name="connsiteX8" fmla="*/ 28618 w 2392368"/>
                <a:gd name="connsiteY8" fmla="*/ 268694 h 1686390"/>
                <a:gd name="connsiteX9" fmla="*/ 13378 w 2392368"/>
                <a:gd name="connsiteY9" fmla="*/ 573494 h 1686390"/>
                <a:gd name="connsiteX10" fmla="*/ 120058 w 2392368"/>
                <a:gd name="connsiteY10" fmla="*/ 695414 h 1686390"/>
                <a:gd name="connsiteX11" fmla="*/ 1064938 w 2392368"/>
                <a:gd name="connsiteY11" fmla="*/ 1320254 h 1686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392368" h="1686390">
                  <a:moveTo>
                    <a:pt x="1064938" y="1320254"/>
                  </a:moveTo>
                  <a:cubicBezTo>
                    <a:pt x="1349418" y="1485354"/>
                    <a:pt x="1631358" y="1675854"/>
                    <a:pt x="1826938" y="1686014"/>
                  </a:cubicBezTo>
                  <a:cubicBezTo>
                    <a:pt x="2022518" y="1696174"/>
                    <a:pt x="2149518" y="1498054"/>
                    <a:pt x="2238418" y="1381214"/>
                  </a:cubicBezTo>
                  <a:cubicBezTo>
                    <a:pt x="2327318" y="1264374"/>
                    <a:pt x="2451778" y="1129754"/>
                    <a:pt x="2360338" y="984974"/>
                  </a:cubicBezTo>
                  <a:cubicBezTo>
                    <a:pt x="2268898" y="840194"/>
                    <a:pt x="1925998" y="652234"/>
                    <a:pt x="1689778" y="512534"/>
                  </a:cubicBezTo>
                  <a:cubicBezTo>
                    <a:pt x="1453558" y="372834"/>
                    <a:pt x="1136058" y="230594"/>
                    <a:pt x="943018" y="146774"/>
                  </a:cubicBezTo>
                  <a:cubicBezTo>
                    <a:pt x="749978" y="62954"/>
                    <a:pt x="645838" y="27394"/>
                    <a:pt x="531538" y="9614"/>
                  </a:cubicBezTo>
                  <a:cubicBezTo>
                    <a:pt x="417238" y="-8166"/>
                    <a:pt x="341038" y="-3086"/>
                    <a:pt x="257218" y="40094"/>
                  </a:cubicBezTo>
                  <a:cubicBezTo>
                    <a:pt x="173398" y="83274"/>
                    <a:pt x="69258" y="179794"/>
                    <a:pt x="28618" y="268694"/>
                  </a:cubicBezTo>
                  <a:cubicBezTo>
                    <a:pt x="-12022" y="357594"/>
                    <a:pt x="-1862" y="502374"/>
                    <a:pt x="13378" y="573494"/>
                  </a:cubicBezTo>
                  <a:cubicBezTo>
                    <a:pt x="28618" y="644614"/>
                    <a:pt x="-57742" y="563334"/>
                    <a:pt x="120058" y="695414"/>
                  </a:cubicBezTo>
                  <a:cubicBezTo>
                    <a:pt x="297858" y="827494"/>
                    <a:pt x="780458" y="1155154"/>
                    <a:pt x="1064938" y="1320254"/>
                  </a:cubicBezTo>
                  <a:close/>
                </a:path>
              </a:pathLst>
            </a:custGeom>
            <a:noFill/>
            <a:ln w="57150"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4496017" y="1909966"/>
              <a:ext cx="1657287" cy="1229492"/>
            </a:xfrm>
            <a:custGeom>
              <a:avLst/>
              <a:gdLst>
                <a:gd name="connsiteX0" fmla="*/ 1554263 w 1657287"/>
                <a:gd name="connsiteY0" fmla="*/ 238874 h 1229492"/>
                <a:gd name="connsiteX1" fmla="*/ 1615223 w 1657287"/>
                <a:gd name="connsiteY1" fmla="*/ 802754 h 1229492"/>
                <a:gd name="connsiteX2" fmla="*/ 1584743 w 1657287"/>
                <a:gd name="connsiteY2" fmla="*/ 1229474 h 1229492"/>
                <a:gd name="connsiteX3" fmla="*/ 777023 w 1657287"/>
                <a:gd name="connsiteY3" fmla="*/ 787514 h 1229492"/>
                <a:gd name="connsiteX4" fmla="*/ 106463 w 1657287"/>
                <a:gd name="connsiteY4" fmla="*/ 482714 h 1229492"/>
                <a:gd name="connsiteX5" fmla="*/ 75983 w 1657287"/>
                <a:gd name="connsiteY5" fmla="*/ 116954 h 1229492"/>
                <a:gd name="connsiteX6" fmla="*/ 837983 w 1657287"/>
                <a:gd name="connsiteY6" fmla="*/ 10274 h 1229492"/>
                <a:gd name="connsiteX7" fmla="*/ 1447583 w 1657287"/>
                <a:gd name="connsiteY7" fmla="*/ 55994 h 1229492"/>
                <a:gd name="connsiteX8" fmla="*/ 1569503 w 1657287"/>
                <a:gd name="connsiteY8" fmla="*/ 467474 h 1229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7287" h="1229492">
                  <a:moveTo>
                    <a:pt x="1554263" y="238874"/>
                  </a:moveTo>
                  <a:cubicBezTo>
                    <a:pt x="1582203" y="438264"/>
                    <a:pt x="1610143" y="637654"/>
                    <a:pt x="1615223" y="802754"/>
                  </a:cubicBezTo>
                  <a:cubicBezTo>
                    <a:pt x="1620303" y="967854"/>
                    <a:pt x="1724443" y="1232014"/>
                    <a:pt x="1584743" y="1229474"/>
                  </a:cubicBezTo>
                  <a:cubicBezTo>
                    <a:pt x="1445043" y="1226934"/>
                    <a:pt x="1023403" y="911974"/>
                    <a:pt x="777023" y="787514"/>
                  </a:cubicBezTo>
                  <a:cubicBezTo>
                    <a:pt x="530643" y="663054"/>
                    <a:pt x="223303" y="594474"/>
                    <a:pt x="106463" y="482714"/>
                  </a:cubicBezTo>
                  <a:cubicBezTo>
                    <a:pt x="-10377" y="370954"/>
                    <a:pt x="-45937" y="195694"/>
                    <a:pt x="75983" y="116954"/>
                  </a:cubicBezTo>
                  <a:cubicBezTo>
                    <a:pt x="197903" y="38214"/>
                    <a:pt x="609383" y="20434"/>
                    <a:pt x="837983" y="10274"/>
                  </a:cubicBezTo>
                  <a:cubicBezTo>
                    <a:pt x="1066583" y="114"/>
                    <a:pt x="1325663" y="-20206"/>
                    <a:pt x="1447583" y="55994"/>
                  </a:cubicBezTo>
                  <a:cubicBezTo>
                    <a:pt x="1569503" y="132194"/>
                    <a:pt x="1569503" y="299834"/>
                    <a:pt x="1569503" y="467474"/>
                  </a:cubicBezTo>
                </a:path>
              </a:pathLst>
            </a:custGeom>
            <a:noFill/>
            <a:ln w="57150"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Freeform 12"/>
          <p:cNvSpPr/>
          <p:nvPr/>
        </p:nvSpPr>
        <p:spPr>
          <a:xfrm>
            <a:off x="2106791" y="2851509"/>
            <a:ext cx="4898641" cy="3309148"/>
          </a:xfrm>
          <a:custGeom>
            <a:avLst/>
            <a:gdLst>
              <a:gd name="connsiteX0" fmla="*/ 2454359 w 6295001"/>
              <a:gd name="connsiteY0" fmla="*/ 2880360 h 4252422"/>
              <a:gd name="connsiteX1" fmla="*/ 1951439 w 6295001"/>
              <a:gd name="connsiteY1" fmla="*/ 2499360 h 4252422"/>
              <a:gd name="connsiteX2" fmla="*/ 1067519 w 6295001"/>
              <a:gd name="connsiteY2" fmla="*/ 2392680 h 4252422"/>
              <a:gd name="connsiteX3" fmla="*/ 198839 w 6295001"/>
              <a:gd name="connsiteY3" fmla="*/ 2468880 h 4252422"/>
              <a:gd name="connsiteX4" fmla="*/ 92159 w 6295001"/>
              <a:gd name="connsiteY4" fmla="*/ 3215640 h 4252422"/>
              <a:gd name="connsiteX5" fmla="*/ 1326599 w 6295001"/>
              <a:gd name="connsiteY5" fmla="*/ 3840480 h 4252422"/>
              <a:gd name="connsiteX6" fmla="*/ 3490679 w 6295001"/>
              <a:gd name="connsiteY6" fmla="*/ 4251960 h 4252422"/>
              <a:gd name="connsiteX7" fmla="*/ 4847039 w 6295001"/>
              <a:gd name="connsiteY7" fmla="*/ 3764280 h 4252422"/>
              <a:gd name="connsiteX8" fmla="*/ 5593799 w 6295001"/>
              <a:gd name="connsiteY8" fmla="*/ 2941320 h 4252422"/>
              <a:gd name="connsiteX9" fmla="*/ 6294839 w 6295001"/>
              <a:gd name="connsiteY9" fmla="*/ 1554480 h 4252422"/>
              <a:gd name="connsiteX10" fmla="*/ 5532839 w 6295001"/>
              <a:gd name="connsiteY10" fmla="*/ 365760 h 4252422"/>
              <a:gd name="connsiteX11" fmla="*/ 4389839 w 6295001"/>
              <a:gd name="connsiteY11" fmla="*/ 0 h 4252422"/>
              <a:gd name="connsiteX12" fmla="*/ 3810719 w 6295001"/>
              <a:gd name="connsiteY12" fmla="*/ 45720 h 4252422"/>
              <a:gd name="connsiteX13" fmla="*/ 3597359 w 6295001"/>
              <a:gd name="connsiteY13" fmla="*/ 502920 h 4252422"/>
              <a:gd name="connsiteX14" fmla="*/ 4237439 w 6295001"/>
              <a:gd name="connsiteY14" fmla="*/ 1356360 h 4252422"/>
              <a:gd name="connsiteX15" fmla="*/ 4420319 w 6295001"/>
              <a:gd name="connsiteY15" fmla="*/ 1996440 h 4252422"/>
              <a:gd name="connsiteX16" fmla="*/ 4298399 w 6295001"/>
              <a:gd name="connsiteY16" fmla="*/ 2727960 h 4252422"/>
              <a:gd name="connsiteX17" fmla="*/ 3795479 w 6295001"/>
              <a:gd name="connsiteY17" fmla="*/ 3108960 h 4252422"/>
              <a:gd name="connsiteX18" fmla="*/ 3094439 w 6295001"/>
              <a:gd name="connsiteY18" fmla="*/ 3261360 h 4252422"/>
              <a:gd name="connsiteX19" fmla="*/ 2454359 w 6295001"/>
              <a:gd name="connsiteY19" fmla="*/ 2880360 h 42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95001" h="4252422">
                <a:moveTo>
                  <a:pt x="2454359" y="2880360"/>
                </a:moveTo>
                <a:cubicBezTo>
                  <a:pt x="2263859" y="2753360"/>
                  <a:pt x="2182579" y="2580640"/>
                  <a:pt x="1951439" y="2499360"/>
                </a:cubicBezTo>
                <a:cubicBezTo>
                  <a:pt x="1720299" y="2418080"/>
                  <a:pt x="1359619" y="2397760"/>
                  <a:pt x="1067519" y="2392680"/>
                </a:cubicBezTo>
                <a:cubicBezTo>
                  <a:pt x="775419" y="2387600"/>
                  <a:pt x="361399" y="2331720"/>
                  <a:pt x="198839" y="2468880"/>
                </a:cubicBezTo>
                <a:cubicBezTo>
                  <a:pt x="36279" y="2606040"/>
                  <a:pt x="-95801" y="2987040"/>
                  <a:pt x="92159" y="3215640"/>
                </a:cubicBezTo>
                <a:cubicBezTo>
                  <a:pt x="280119" y="3444240"/>
                  <a:pt x="760179" y="3667760"/>
                  <a:pt x="1326599" y="3840480"/>
                </a:cubicBezTo>
                <a:cubicBezTo>
                  <a:pt x="1893019" y="4013200"/>
                  <a:pt x="2903939" y="4264660"/>
                  <a:pt x="3490679" y="4251960"/>
                </a:cubicBezTo>
                <a:cubicBezTo>
                  <a:pt x="4077419" y="4239260"/>
                  <a:pt x="4496519" y="3982720"/>
                  <a:pt x="4847039" y="3764280"/>
                </a:cubicBezTo>
                <a:cubicBezTo>
                  <a:pt x="5197559" y="3545840"/>
                  <a:pt x="5352499" y="3309620"/>
                  <a:pt x="5593799" y="2941320"/>
                </a:cubicBezTo>
                <a:cubicBezTo>
                  <a:pt x="5835099" y="2573020"/>
                  <a:pt x="6304999" y="1983740"/>
                  <a:pt x="6294839" y="1554480"/>
                </a:cubicBezTo>
                <a:cubicBezTo>
                  <a:pt x="6284679" y="1125220"/>
                  <a:pt x="5850339" y="624840"/>
                  <a:pt x="5532839" y="365760"/>
                </a:cubicBezTo>
                <a:cubicBezTo>
                  <a:pt x="5215339" y="106680"/>
                  <a:pt x="4676859" y="53340"/>
                  <a:pt x="4389839" y="0"/>
                </a:cubicBezTo>
                <a:cubicBezTo>
                  <a:pt x="4102819" y="-53340"/>
                  <a:pt x="3942799" y="-38100"/>
                  <a:pt x="3810719" y="45720"/>
                </a:cubicBezTo>
                <a:cubicBezTo>
                  <a:pt x="3678639" y="129540"/>
                  <a:pt x="3526239" y="284480"/>
                  <a:pt x="3597359" y="502920"/>
                </a:cubicBezTo>
                <a:cubicBezTo>
                  <a:pt x="3668479" y="721360"/>
                  <a:pt x="4100279" y="1107440"/>
                  <a:pt x="4237439" y="1356360"/>
                </a:cubicBezTo>
                <a:cubicBezTo>
                  <a:pt x="4374599" y="1605280"/>
                  <a:pt x="4410159" y="1767840"/>
                  <a:pt x="4420319" y="1996440"/>
                </a:cubicBezTo>
                <a:cubicBezTo>
                  <a:pt x="4430479" y="2225040"/>
                  <a:pt x="4402539" y="2542540"/>
                  <a:pt x="4298399" y="2727960"/>
                </a:cubicBezTo>
                <a:cubicBezTo>
                  <a:pt x="4194259" y="2913380"/>
                  <a:pt x="3996139" y="3020060"/>
                  <a:pt x="3795479" y="3108960"/>
                </a:cubicBezTo>
                <a:cubicBezTo>
                  <a:pt x="3594819" y="3197860"/>
                  <a:pt x="3320499" y="3299460"/>
                  <a:pt x="3094439" y="3261360"/>
                </a:cubicBezTo>
                <a:cubicBezTo>
                  <a:pt x="2868379" y="3223260"/>
                  <a:pt x="2644859" y="3007360"/>
                  <a:pt x="2454359" y="288036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845981" y="5718668"/>
            <a:ext cx="2134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srgbClr val="FF0000"/>
                </a:solidFill>
              </a:rPr>
              <a:t>k</a:t>
            </a:r>
            <a:r>
              <a:rPr lang="en-US" sz="2400" baseline="-25000" dirty="0" err="1">
                <a:solidFill>
                  <a:srgbClr val="FF0000"/>
                </a:solidFill>
              </a:rPr>
              <a:t>nr</a:t>
            </a:r>
            <a:endParaRPr lang="en-US" sz="2400" baseline="-25000" dirty="0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33270" y="2648388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>
                <a:solidFill>
                  <a:srgbClr val="008000"/>
                </a:solidFill>
              </a:rPr>
              <a:t>k</a:t>
            </a:r>
            <a:r>
              <a:rPr lang="en-US" sz="2400" baseline="-25000" dirty="0" err="1">
                <a:solidFill>
                  <a:srgbClr val="008000"/>
                </a:solidFill>
              </a:rPr>
              <a:t>r</a:t>
            </a:r>
            <a:endParaRPr lang="en-US" sz="2400" baseline="-25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4166259" y="1177412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/>
              <a:t>k</a:t>
            </a:r>
            <a:r>
              <a:rPr lang="en-US" sz="2800" i="1" baseline="-25000" dirty="0" err="1"/>
              <a:t>r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nr</a:t>
            </a:r>
            <a:r>
              <a:rPr lang="en-US" sz="2800" i="1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78089" y="3345026"/>
            <a:ext cx="5334000" cy="3512974"/>
          </a:xfrm>
        </p:spPr>
        <p:txBody>
          <a:bodyPr>
            <a:normAutofit/>
          </a:bodyPr>
          <a:lstStyle/>
          <a:p>
            <a:pPr marL="533400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000" u="sng" dirty="0"/>
              <a:t>Rate constants:</a:t>
            </a:r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/>
              <a:t>k</a:t>
            </a:r>
            <a:r>
              <a:rPr lang="en-US" sz="2000" baseline="-25000" dirty="0" err="1"/>
              <a:t>r</a:t>
            </a:r>
            <a:r>
              <a:rPr lang="en-US" sz="2000" dirty="0"/>
              <a:t>       = </a:t>
            </a:r>
            <a:r>
              <a:rPr lang="en-US" sz="2000" dirty="0" err="1"/>
              <a:t>radiative</a:t>
            </a:r>
            <a:endParaRPr lang="en-US" sz="2000" dirty="0"/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/>
              <a:t>k</a:t>
            </a:r>
            <a:r>
              <a:rPr lang="en-US" sz="2000" baseline="-25000" dirty="0" err="1"/>
              <a:t>chem</a:t>
            </a:r>
            <a:r>
              <a:rPr lang="en-US" sz="2000" dirty="0"/>
              <a:t> = photochemistry</a:t>
            </a:r>
          </a:p>
          <a:p>
            <a:pPr marL="512763" indent="-168275">
              <a:lnSpc>
                <a:spcPct val="90000"/>
              </a:lnSpc>
              <a:buNone/>
            </a:pPr>
            <a:r>
              <a:rPr lang="en-US" sz="2000" dirty="0" err="1"/>
              <a:t>k</a:t>
            </a:r>
            <a:r>
              <a:rPr lang="en-US" sz="2000" baseline="-25000" dirty="0" err="1"/>
              <a:t>dec</a:t>
            </a:r>
            <a:r>
              <a:rPr lang="en-US" sz="2000" baseline="-25000" dirty="0"/>
              <a:t>   </a:t>
            </a:r>
            <a:r>
              <a:rPr lang="en-US" sz="2000" dirty="0"/>
              <a:t> = decomposition</a:t>
            </a:r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/>
              <a:t>k</a:t>
            </a:r>
            <a:r>
              <a:rPr lang="en-US" sz="2000" baseline="-25000" dirty="0" err="1"/>
              <a:t>ET</a:t>
            </a:r>
            <a:r>
              <a:rPr lang="en-US" sz="2000" dirty="0"/>
              <a:t>    = energy transfer</a:t>
            </a:r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/>
              <a:t>k</a:t>
            </a:r>
            <a:r>
              <a:rPr lang="en-US" sz="2000" baseline="-25000" dirty="0" err="1"/>
              <a:t>et</a:t>
            </a:r>
            <a:r>
              <a:rPr lang="en-US" sz="2000" dirty="0"/>
              <a:t>     = electron transfer</a:t>
            </a:r>
          </a:p>
          <a:p>
            <a:pPr marL="512763" indent="-168275">
              <a:lnSpc>
                <a:spcPct val="90000"/>
              </a:lnSpc>
              <a:buNone/>
            </a:pPr>
            <a:r>
              <a:rPr lang="en-US" sz="2000" dirty="0" err="1"/>
              <a:t>k</a:t>
            </a:r>
            <a:r>
              <a:rPr lang="en-US" sz="2000" baseline="-25000" dirty="0" err="1"/>
              <a:t>PT</a:t>
            </a:r>
            <a:r>
              <a:rPr lang="en-US" sz="2000" baseline="-25000" dirty="0"/>
              <a:t>    </a:t>
            </a:r>
            <a:r>
              <a:rPr lang="en-US" sz="2000" dirty="0"/>
              <a:t> = proton transfer</a:t>
            </a:r>
          </a:p>
          <a:p>
            <a:pPr marL="512763" indent="-168275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/>
              <a:t>k</a:t>
            </a:r>
            <a:r>
              <a:rPr lang="en-US" sz="2000" baseline="-25000" dirty="0" err="1"/>
              <a:t>tict</a:t>
            </a:r>
            <a:r>
              <a:rPr lang="en-US" sz="2000" dirty="0"/>
              <a:t>   = twisted-</a:t>
            </a:r>
            <a:r>
              <a:rPr lang="en-US" sz="2000" dirty="0" err="1"/>
              <a:t>intramolecular</a:t>
            </a:r>
            <a:r>
              <a:rPr lang="en-US" sz="2000" dirty="0"/>
              <a:t> charge transfer</a:t>
            </a:r>
          </a:p>
          <a:p>
            <a:pPr marL="512763" indent="-168275">
              <a:lnSpc>
                <a:spcPct val="90000"/>
              </a:lnSpc>
              <a:buNone/>
            </a:pPr>
            <a:r>
              <a:rPr lang="en-US" sz="2000" dirty="0" err="1"/>
              <a:t>k</a:t>
            </a:r>
            <a:r>
              <a:rPr lang="en-US" sz="2000" baseline="-25000" dirty="0" err="1"/>
              <a:t>ic</a:t>
            </a:r>
            <a:r>
              <a:rPr lang="en-US" sz="2000" dirty="0"/>
              <a:t>     = internal conversion</a:t>
            </a:r>
          </a:p>
          <a:p>
            <a:pPr marL="512763" indent="-168275">
              <a:lnSpc>
                <a:spcPct val="90000"/>
              </a:lnSpc>
              <a:buNone/>
            </a:pPr>
            <a:r>
              <a:rPr lang="en-US" sz="2000" dirty="0" err="1"/>
              <a:t>k</a:t>
            </a:r>
            <a:r>
              <a:rPr lang="en-US" sz="2000" baseline="-25000" dirty="0" err="1"/>
              <a:t>isc</a:t>
            </a:r>
            <a:r>
              <a:rPr lang="en-US" sz="2000" dirty="0"/>
              <a:t>    = intersystem crossing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384868" y="945927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F</a:t>
            </a:r>
            <a:r>
              <a:rPr lang="en-US" sz="2800" baseline="-25000" dirty="0"/>
              <a:t>F</a:t>
            </a:r>
            <a:r>
              <a:rPr lang="en-US" sz="2800" dirty="0">
                <a:latin typeface="Symbol" pitchFamily="18" charset="2"/>
              </a:rPr>
              <a:t> </a:t>
            </a:r>
            <a:r>
              <a:rPr lang="en-US" sz="2800" dirty="0"/>
              <a:t>=</a:t>
            </a:r>
          </a:p>
        </p:txBody>
      </p:sp>
      <p:sp>
        <p:nvSpPr>
          <p:cNvPr id="7" name="Rectangle 6"/>
          <p:cNvSpPr/>
          <p:nvPr/>
        </p:nvSpPr>
        <p:spPr>
          <a:xfrm>
            <a:off x="4505161" y="725459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/>
              <a:t>k</a:t>
            </a:r>
            <a:r>
              <a:rPr lang="en-US" sz="2800" i="1" baseline="-25000" dirty="0" err="1"/>
              <a:t>r</a:t>
            </a:r>
            <a:endParaRPr lang="en-US" sz="2800" i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165238" y="1236698"/>
            <a:ext cx="12164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24548" y="2451977"/>
            <a:ext cx="700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/>
              <a:t>k</a:t>
            </a:r>
            <a:r>
              <a:rPr lang="en-US" sz="2800" i="1" baseline="-25000" dirty="0" err="1"/>
              <a:t>r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chem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dec</a:t>
            </a:r>
            <a:r>
              <a:rPr lang="en-US" sz="2800" i="1" baseline="-25000" dirty="0"/>
              <a:t> </a:t>
            </a:r>
            <a:r>
              <a:rPr lang="en-US" sz="2800" i="1" dirty="0"/>
              <a:t>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ET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et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pt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tict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ic</a:t>
            </a:r>
            <a:r>
              <a:rPr lang="en-US" sz="2800" i="1" baseline="-25000" dirty="0"/>
              <a:t> </a:t>
            </a:r>
            <a:r>
              <a:rPr lang="en-US" sz="2800" i="1" dirty="0"/>
              <a:t>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isc</a:t>
            </a:r>
            <a:r>
              <a:rPr lang="en-US" sz="2800" i="1" dirty="0"/>
              <a:t> …</a:t>
            </a:r>
            <a:r>
              <a:rPr lang="en-US" sz="2800" i="1" baseline="-25000" dirty="0"/>
              <a:t> </a:t>
            </a:r>
            <a:endParaRPr lang="en-US" sz="2800" i="1" dirty="0"/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Non-</a:t>
            </a:r>
            <a:r>
              <a:rPr lang="en-US" sz="3200" b="1" u="sng" dirty="0" err="1">
                <a:solidFill>
                  <a:schemeClr val="tx2"/>
                </a:solidFill>
              </a:rPr>
              <a:t>radiative</a:t>
            </a:r>
            <a:r>
              <a:rPr lang="en-US" sz="3200" b="1" u="sng" dirty="0">
                <a:solidFill>
                  <a:schemeClr val="tx2"/>
                </a:solidFill>
              </a:rPr>
              <a:t> Rates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4234" y="2175065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F</a:t>
            </a:r>
            <a:r>
              <a:rPr lang="en-US" sz="2800" baseline="-25000" dirty="0"/>
              <a:t>F</a:t>
            </a:r>
            <a:r>
              <a:rPr lang="en-US" sz="2800" dirty="0">
                <a:latin typeface="Symbol" pitchFamily="18" charset="2"/>
              </a:rPr>
              <a:t> </a:t>
            </a:r>
            <a:r>
              <a:rPr lang="en-US" sz="2800" dirty="0"/>
              <a:t>=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35127" y="1934552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/>
              <a:t>k</a:t>
            </a:r>
            <a:r>
              <a:rPr lang="en-US" sz="2800" i="1" baseline="-25000" dirty="0" err="1"/>
              <a:t>r</a:t>
            </a:r>
            <a:endParaRPr lang="en-US" sz="2800" i="1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464543" y="2455897"/>
            <a:ext cx="6895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7" name="Object 4"/>
          <p:cNvGraphicFramePr>
            <a:graphicFrameLocks noChangeAspect="1"/>
          </p:cNvGraphicFramePr>
          <p:nvPr/>
        </p:nvGraphicFramePr>
        <p:xfrm>
          <a:off x="5536371" y="2468286"/>
          <a:ext cx="3260566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6" name="Equation" r:id="rId3" imgW="1104900" imgH="431800" progId="Equation.3">
                  <p:embed/>
                </p:oleObj>
              </mc:Choice>
              <mc:Fallback>
                <p:oleObj name="Equation" r:id="rId3" imgW="1104900" imgH="431800" progId="Equation.3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6371" y="2468286"/>
                        <a:ext cx="3260566" cy="1258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2" descr="pg180_c"/>
          <p:cNvPicPr>
            <a:picLocks noChangeAspect="1" noChangeArrowheads="1"/>
          </p:cNvPicPr>
          <p:nvPr/>
        </p:nvPicPr>
        <p:blipFill>
          <a:blip r:embed="rId5" cstate="print">
            <a:lum bright="-18000" contrast="24000"/>
          </a:blip>
          <a:srcRect/>
          <a:stretch>
            <a:fillRect/>
          </a:stretch>
        </p:blipFill>
        <p:spPr bwMode="auto">
          <a:xfrm>
            <a:off x="228600" y="1219200"/>
            <a:ext cx="4945063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6046995" y="1846263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Quantum Yield: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Emission Quantum Yield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35696" y="3846443"/>
            <a:ext cx="0" cy="180892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875722" y="3819939"/>
            <a:ext cx="0" cy="180892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941983" y="3816626"/>
            <a:ext cx="377687" cy="47707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851992" y="3844029"/>
            <a:ext cx="0" cy="2258597"/>
          </a:xfrm>
          <a:prstGeom prst="straightConnector1">
            <a:avLst/>
          </a:prstGeom>
          <a:ln w="28575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7235687" y="2395331"/>
            <a:ext cx="649357" cy="718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274904" y="3044688"/>
            <a:ext cx="649357" cy="718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116956" y="3028123"/>
            <a:ext cx="649357" cy="71893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76051" y="3051315"/>
            <a:ext cx="649357" cy="71893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838200" y="914400"/>
          <a:ext cx="7848600" cy="267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name="PhotoImpact" r:id="rId3" imgW="6819048" imgH="2323810" progId="">
                  <p:embed/>
                </p:oleObj>
              </mc:Choice>
              <mc:Fallback>
                <p:oleObj name="PhotoImpact" r:id="rId3" imgW="6819048" imgH="2323810" progId="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2000" contrast="48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914400"/>
                        <a:ext cx="7848600" cy="2676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5410200" y="3352800"/>
          <a:ext cx="37338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PhotoImpact" r:id="rId5" imgW="2400000" imgH="2228571" progId="">
                  <p:embed/>
                </p:oleObj>
              </mc:Choice>
              <mc:Fallback>
                <p:oleObj name="PhotoImpact" r:id="rId5" imgW="2400000" imgH="2228571" progId="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352800"/>
                        <a:ext cx="37338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360784" y="4441372"/>
          <a:ext cx="4800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PhotoImpact" r:id="rId7" imgW="2723810" imgH="304520" progId="">
                  <p:embed/>
                </p:oleObj>
              </mc:Choice>
              <mc:Fallback>
                <p:oleObj name="PhotoImpact" r:id="rId7" imgW="2723810" imgH="304520" progId="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30000" contrast="6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84" y="4441372"/>
                        <a:ext cx="4800600" cy="609600"/>
                      </a:xfrm>
                      <a:prstGeom prst="rect">
                        <a:avLst/>
                      </a:prstGeom>
                      <a:noFill/>
                      <a:ln w="57150" cmpd="thinThick">
                        <a:solidFill>
                          <a:srgbClr val="FF66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Emission Quantum Yield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700" y="1208749"/>
            <a:ext cx="8110359" cy="4376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Emission Quantum Yield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948925" y="5892574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2699021" y="6172090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837973" y="5757380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65885" y="6180713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580021" y="5905826"/>
            <a:ext cx="16017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  0 to 1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425648" y="1997594"/>
            <a:ext cx="8224867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/>
            <a:r>
              <a:rPr lang="en-US" b="1" dirty="0"/>
              <a:t>1)   Internal conversion (</a:t>
            </a:r>
            <a:r>
              <a:rPr lang="en-US" b="1" dirty="0" err="1"/>
              <a:t>k</a:t>
            </a:r>
            <a:r>
              <a:rPr lang="en-US" b="1" baseline="-25000" dirty="0" err="1"/>
              <a:t>ic</a:t>
            </a:r>
            <a:r>
              <a:rPr lang="en-US" b="1" dirty="0"/>
              <a:t>)</a:t>
            </a:r>
          </a:p>
          <a:p>
            <a:pPr marL="800100" lvl="1" indent="-342900">
              <a:spcAft>
                <a:spcPts val="1000"/>
              </a:spcAft>
            </a:pPr>
            <a:r>
              <a:rPr lang="en-US" dirty="0"/>
              <a:t>	-non </a:t>
            </a:r>
            <a:r>
              <a:rPr lang="en-US" dirty="0" err="1"/>
              <a:t>radiative</a:t>
            </a:r>
            <a:r>
              <a:rPr lang="en-US" dirty="0"/>
              <a:t> loss via collisions with solvent or via internal vibrations.</a:t>
            </a:r>
          </a:p>
          <a:p>
            <a:pPr marL="342900" indent="-342900"/>
            <a:r>
              <a:rPr lang="en-US" b="1" dirty="0"/>
              <a:t>2)   Quenching</a:t>
            </a:r>
          </a:p>
          <a:p>
            <a:pPr marL="800100" lvl="1" indent="-342900"/>
            <a:r>
              <a:rPr lang="en-US" dirty="0"/>
              <a:t>	-interaction with solute molecules capable of quenching excited state</a:t>
            </a:r>
          </a:p>
          <a:p>
            <a:pPr marL="800100" lvl="1" indent="-342900">
              <a:spcAft>
                <a:spcPts val="1000"/>
              </a:spcAft>
            </a:pPr>
            <a:r>
              <a:rPr lang="en-US" dirty="0"/>
              <a:t>		(</a:t>
            </a:r>
            <a:r>
              <a:rPr lang="en-US" i="1" dirty="0" err="1"/>
              <a:t>k</a:t>
            </a:r>
            <a:r>
              <a:rPr lang="en-US" i="1" baseline="-25000" dirty="0" err="1"/>
              <a:t>chem</a:t>
            </a:r>
            <a:r>
              <a:rPr lang="en-US" i="1" baseline="-25000" dirty="0"/>
              <a:t>,</a:t>
            </a:r>
            <a:r>
              <a:rPr lang="en-US" i="1" dirty="0"/>
              <a:t> </a:t>
            </a:r>
            <a:r>
              <a:rPr lang="en-US" i="1" dirty="0" err="1"/>
              <a:t>k</a:t>
            </a:r>
            <a:r>
              <a:rPr lang="en-US" i="1" baseline="-25000" dirty="0" err="1"/>
              <a:t>dec</a:t>
            </a:r>
            <a:r>
              <a:rPr lang="en-US" i="1" baseline="-25000" dirty="0"/>
              <a:t>,</a:t>
            </a:r>
            <a:r>
              <a:rPr lang="en-US" i="1" dirty="0"/>
              <a:t> </a:t>
            </a:r>
            <a:r>
              <a:rPr lang="en-US" i="1" dirty="0" err="1"/>
              <a:t>k</a:t>
            </a:r>
            <a:r>
              <a:rPr lang="en-US" i="1" baseline="-25000" dirty="0" err="1"/>
              <a:t>ET</a:t>
            </a:r>
            <a:r>
              <a:rPr lang="en-US" i="1" baseline="-25000" dirty="0"/>
              <a:t>,</a:t>
            </a:r>
            <a:r>
              <a:rPr lang="en-US" i="1" dirty="0"/>
              <a:t> </a:t>
            </a:r>
            <a:r>
              <a:rPr lang="en-US" i="1" dirty="0" err="1"/>
              <a:t>k</a:t>
            </a:r>
            <a:r>
              <a:rPr lang="en-US" i="1" baseline="-25000" dirty="0" err="1"/>
              <a:t>et</a:t>
            </a:r>
            <a:r>
              <a:rPr lang="en-US" i="1" dirty="0"/>
              <a:t> )</a:t>
            </a:r>
            <a:endParaRPr lang="en-US" dirty="0"/>
          </a:p>
          <a:p>
            <a:pPr marL="342900" indent="-342900">
              <a:spcAft>
                <a:spcPts val="1000"/>
              </a:spcAft>
            </a:pPr>
            <a:r>
              <a:rPr lang="en-US" b="1" dirty="0"/>
              <a:t>3)    Intersystem Crossing Rate </a:t>
            </a:r>
            <a:endParaRPr lang="en-US" dirty="0"/>
          </a:p>
          <a:p>
            <a:pPr marL="342900" indent="-342900"/>
            <a:r>
              <a:rPr lang="en-US" b="1" dirty="0"/>
              <a:t>4)    Temperature</a:t>
            </a:r>
          </a:p>
          <a:p>
            <a:pPr marL="342900" indent="-342900">
              <a:spcAft>
                <a:spcPts val="1000"/>
              </a:spcAft>
            </a:pPr>
            <a:r>
              <a:rPr lang="en-US" dirty="0"/>
              <a:t>		- Increasing the temperature will increase of dynamic quenching</a:t>
            </a:r>
          </a:p>
          <a:p>
            <a:pPr marL="342900" indent="-342900"/>
            <a:r>
              <a:rPr lang="en-US" b="1" dirty="0"/>
              <a:t>5)    Solvent</a:t>
            </a:r>
          </a:p>
          <a:p>
            <a:pPr marL="342900" indent="-342900"/>
            <a:r>
              <a:rPr lang="en-US" dirty="0"/>
              <a:t>		- viscosity, polarity, and hydrogen bonding characteristics of the solvent</a:t>
            </a:r>
          </a:p>
          <a:p>
            <a:pPr marL="914400" indent="-914400">
              <a:spcAft>
                <a:spcPts val="1000"/>
              </a:spcAft>
            </a:pPr>
            <a:r>
              <a:rPr lang="en-US" dirty="0"/>
              <a:t>	-Increased viscosity reduces the rate of bimolecular collisions</a:t>
            </a:r>
          </a:p>
          <a:p>
            <a:pPr marL="342900" indent="-342900"/>
            <a:r>
              <a:rPr lang="en-US" b="1" dirty="0"/>
              <a:t>6)    pH</a:t>
            </a:r>
          </a:p>
          <a:p>
            <a:pPr marL="914400" indent="-914400">
              <a:spcAft>
                <a:spcPts val="1000"/>
              </a:spcAft>
            </a:pPr>
            <a:r>
              <a:rPr lang="en-US" dirty="0"/>
              <a:t>	- </a:t>
            </a:r>
            <a:r>
              <a:rPr lang="en-US" dirty="0" err="1"/>
              <a:t>protonated</a:t>
            </a:r>
            <a:r>
              <a:rPr lang="en-US" dirty="0"/>
              <a:t> or </a:t>
            </a:r>
            <a:r>
              <a:rPr lang="en-US" dirty="0" err="1"/>
              <a:t>unprotonated</a:t>
            </a:r>
            <a:r>
              <a:rPr lang="en-US" dirty="0"/>
              <a:t> form of the acid or base may be fluorescent</a:t>
            </a:r>
          </a:p>
          <a:p>
            <a:pPr marL="914400" indent="-914400"/>
            <a:r>
              <a:rPr lang="en-US" b="1" dirty="0"/>
              <a:t>7)    Energy Gap Law</a:t>
            </a: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Fluorescence Quantum Yield</a:t>
            </a:r>
          </a:p>
        </p:txBody>
      </p:sp>
      <p:sp>
        <p:nvSpPr>
          <p:cNvPr id="5" name="Rectangle 4"/>
          <p:cNvSpPr/>
          <p:nvPr/>
        </p:nvSpPr>
        <p:spPr>
          <a:xfrm>
            <a:off x="1405278" y="1249343"/>
            <a:ext cx="7008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i="1" dirty="0" err="1"/>
              <a:t>k</a:t>
            </a:r>
            <a:r>
              <a:rPr lang="en-US" sz="2800" i="1" baseline="-25000" dirty="0" err="1"/>
              <a:t>r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chem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dec</a:t>
            </a:r>
            <a:r>
              <a:rPr lang="en-US" sz="2800" i="1" baseline="-25000" dirty="0"/>
              <a:t> </a:t>
            </a:r>
            <a:r>
              <a:rPr lang="en-US" sz="2800" i="1" dirty="0"/>
              <a:t>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ET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et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pt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tict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ic</a:t>
            </a:r>
            <a:r>
              <a:rPr lang="en-US" sz="2800" i="1" baseline="-25000" dirty="0"/>
              <a:t> </a:t>
            </a:r>
            <a:r>
              <a:rPr lang="en-US" sz="2800" i="1" dirty="0"/>
              <a:t>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isc</a:t>
            </a:r>
            <a:r>
              <a:rPr lang="en-US" sz="2800" i="1" dirty="0"/>
              <a:t> …</a:t>
            </a:r>
            <a:r>
              <a:rPr lang="en-US" sz="2800" i="1" baseline="-25000" dirty="0"/>
              <a:t> </a:t>
            </a:r>
            <a:endParaRPr lang="en-US" sz="2800" i="1" dirty="0"/>
          </a:p>
        </p:txBody>
      </p:sp>
      <p:sp>
        <p:nvSpPr>
          <p:cNvPr id="6" name="Rectangle 5"/>
          <p:cNvSpPr/>
          <p:nvPr/>
        </p:nvSpPr>
        <p:spPr>
          <a:xfrm>
            <a:off x="624537" y="962492"/>
            <a:ext cx="8386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F</a:t>
            </a:r>
            <a:r>
              <a:rPr lang="en-US" sz="2800" baseline="-25000" dirty="0"/>
              <a:t>F</a:t>
            </a:r>
            <a:r>
              <a:rPr lang="en-US" sz="2800" dirty="0">
                <a:latin typeface="Symbol" pitchFamily="18" charset="2"/>
              </a:rPr>
              <a:t> </a:t>
            </a:r>
            <a:r>
              <a:rPr lang="en-US" sz="2800" dirty="0"/>
              <a:t>=</a:t>
            </a:r>
          </a:p>
        </p:txBody>
      </p:sp>
      <p:sp>
        <p:nvSpPr>
          <p:cNvPr id="7" name="Rectangle 6"/>
          <p:cNvSpPr/>
          <p:nvPr/>
        </p:nvSpPr>
        <p:spPr>
          <a:xfrm>
            <a:off x="4273913" y="73191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/>
              <a:t>k</a:t>
            </a:r>
            <a:r>
              <a:rPr lang="en-US" sz="2800" i="1" baseline="-25000" dirty="0" err="1"/>
              <a:t>r</a:t>
            </a:r>
            <a:endParaRPr lang="en-US" sz="2800" i="1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45273" y="1253263"/>
            <a:ext cx="6895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1" name="Picture 3" descr="photochem-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109" t="63660" r="20412" b="7587"/>
          <a:stretch>
            <a:fillRect/>
          </a:stretch>
        </p:blipFill>
        <p:spPr>
          <a:xfrm>
            <a:off x="4598642" y="981570"/>
            <a:ext cx="4575175" cy="2449889"/>
          </a:xfrm>
          <a:noFill/>
          <a:ln/>
        </p:spPr>
      </p:pic>
      <p:sp>
        <p:nvSpPr>
          <p:cNvPr id="268292" name="Text Box 4"/>
          <p:cNvSpPr txBox="1">
            <a:spLocks noChangeArrowheads="1"/>
          </p:cNvSpPr>
          <p:nvPr/>
        </p:nvSpPr>
        <p:spPr bwMode="auto">
          <a:xfrm>
            <a:off x="4715841" y="3180673"/>
            <a:ext cx="427907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Increase in strength of spin-orbit interaction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44234" y="3171533"/>
            <a:ext cx="235192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Excitation</a:t>
            </a:r>
          </a:p>
          <a:p>
            <a:pPr algn="ctr"/>
            <a:r>
              <a:rPr lang="en-US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Fluorescence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Intersystem Crossing</a:t>
            </a:r>
          </a:p>
          <a:p>
            <a:pPr algn="ctr"/>
            <a:r>
              <a:rPr lang="en-US" dirty="0">
                <a:solidFill>
                  <a:srgbClr val="00CCFF"/>
                </a:solidFill>
                <a:latin typeface="Arial" pitchFamily="34" charset="0"/>
                <a:cs typeface="Arial" pitchFamily="34" charset="0"/>
              </a:rPr>
              <a:t>Phosphorescence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32986" y="968557"/>
            <a:ext cx="4037669" cy="2286488"/>
            <a:chOff x="594780" y="1236909"/>
            <a:chExt cx="4871394" cy="2758619"/>
          </a:xfrm>
        </p:grpSpPr>
        <p:sp>
          <p:nvSpPr>
            <p:cNvPr id="9" name="Rectangle 8"/>
            <p:cNvSpPr/>
            <p:nvPr/>
          </p:nvSpPr>
          <p:spPr>
            <a:xfrm>
              <a:off x="3769112" y="1838357"/>
              <a:ext cx="579864" cy="858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665006" y="3747818"/>
              <a:ext cx="3386507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7"/>
            <p:cNvSpPr>
              <a:spLocks noChangeShapeType="1"/>
            </p:cNvSpPr>
            <p:nvPr/>
          </p:nvSpPr>
          <p:spPr bwMode="auto">
            <a:xfrm>
              <a:off x="1588806" y="1985924"/>
              <a:ext cx="15474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1207806" y="3595418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S</a:t>
              </a:r>
              <a:r>
                <a:rPr lang="en-US" sz="2000" i="0" baseline="-25000" dirty="0"/>
                <a:t>0</a:t>
              </a:r>
            </a:p>
          </p:txBody>
        </p:sp>
        <p:sp>
          <p:nvSpPr>
            <p:cNvPr id="14" name="Text Box 11"/>
            <p:cNvSpPr txBox="1">
              <a:spLocks noChangeArrowheads="1"/>
            </p:cNvSpPr>
            <p:nvPr/>
          </p:nvSpPr>
          <p:spPr bwMode="auto">
            <a:xfrm>
              <a:off x="1209663" y="1681124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S</a:t>
              </a:r>
              <a:r>
                <a:rPr lang="en-US" sz="2000" i="0" baseline="-25000" dirty="0"/>
                <a:t>1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1895715" y="2046948"/>
              <a:ext cx="0" cy="167596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V="1">
              <a:off x="2766590" y="2031651"/>
              <a:ext cx="0" cy="1713560"/>
            </a:xfrm>
            <a:prstGeom prst="straightConnector1">
              <a:avLst/>
            </a:prstGeom>
            <a:ln w="28575">
              <a:solidFill>
                <a:srgbClr val="008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Line 4"/>
            <p:cNvSpPr>
              <a:spLocks noChangeShapeType="1"/>
            </p:cNvSpPr>
            <p:nvPr/>
          </p:nvSpPr>
          <p:spPr bwMode="auto">
            <a:xfrm flipV="1">
              <a:off x="1133911" y="1236909"/>
              <a:ext cx="0" cy="265326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auto">
            <a:xfrm>
              <a:off x="594780" y="2461705"/>
              <a:ext cx="510344" cy="48272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i="0" dirty="0"/>
                <a:t>E</a:t>
              </a:r>
            </a:p>
          </p:txBody>
        </p:sp>
        <p:sp>
          <p:nvSpPr>
            <p:cNvPr id="25" name="Line 7"/>
            <p:cNvSpPr>
              <a:spLocks noChangeShapeType="1"/>
            </p:cNvSpPr>
            <p:nvPr/>
          </p:nvSpPr>
          <p:spPr bwMode="auto">
            <a:xfrm>
              <a:off x="3491947" y="2662431"/>
              <a:ext cx="15474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7"/>
            <p:cNvSpPr>
              <a:spLocks noChangeShapeType="1"/>
            </p:cNvSpPr>
            <p:nvPr/>
          </p:nvSpPr>
          <p:spPr bwMode="auto">
            <a:xfrm>
              <a:off x="3496600" y="2201483"/>
              <a:ext cx="154275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auto">
            <a:xfrm>
              <a:off x="5065260" y="2457991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T</a:t>
              </a:r>
              <a:r>
                <a:rPr lang="en-US" sz="2000" i="0" baseline="-25000" dirty="0"/>
                <a:t>1</a:t>
              </a:r>
            </a:p>
          </p:txBody>
        </p:sp>
        <p:sp>
          <p:nvSpPr>
            <p:cNvPr id="28" name="Text Box 11"/>
            <p:cNvSpPr txBox="1">
              <a:spLocks noChangeArrowheads="1"/>
            </p:cNvSpPr>
            <p:nvPr/>
          </p:nvSpPr>
          <p:spPr bwMode="auto">
            <a:xfrm>
              <a:off x="5069912" y="2008194"/>
              <a:ext cx="3962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/>
                <a:t>T</a:t>
              </a:r>
              <a:r>
                <a:rPr lang="en-US" sz="2000" i="0" baseline="-25000" dirty="0"/>
                <a:t>2</a:t>
              </a:r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H="1" flipV="1">
              <a:off x="3137213" y="2009339"/>
              <a:ext cx="341964" cy="654209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 flipV="1">
              <a:off x="4658577" y="2685857"/>
              <a:ext cx="0" cy="1048208"/>
            </a:xfrm>
            <a:prstGeom prst="straightConnector1">
              <a:avLst/>
            </a:prstGeom>
            <a:ln w="28575">
              <a:solidFill>
                <a:srgbClr val="00CCFF"/>
              </a:solidFill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Intersystem Crossing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11401" y="5061204"/>
            <a:ext cx="1398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Atom Size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9" name="Down Arrow 38"/>
          <p:cNvSpPr/>
          <p:nvPr/>
        </p:nvSpPr>
        <p:spPr>
          <a:xfrm rot="10800000">
            <a:off x="1628000" y="5140901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26005" y="5104755"/>
            <a:ext cx="65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ISC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3" name="Down Arrow 42"/>
          <p:cNvSpPr/>
          <p:nvPr/>
        </p:nvSpPr>
        <p:spPr>
          <a:xfrm rot="10800000">
            <a:off x="3387230" y="513937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216875" y="4998807"/>
            <a:ext cx="243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aseline="-25000" dirty="0" err="1">
                <a:solidFill>
                  <a:prstClr val="black"/>
                </a:solidFill>
                <a:cs typeface="Times New Roman" pitchFamily="18" charset="0"/>
              </a:rPr>
              <a:t>Fluorescence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5706363" y="513937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16126" y="4995426"/>
            <a:ext cx="2431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r>
              <a:rPr lang="en-US" sz="2400" baseline="-25000" dirty="0" err="1">
                <a:solidFill>
                  <a:prstClr val="black"/>
                </a:solidFill>
                <a:cs typeface="Times New Roman" pitchFamily="18" charset="0"/>
              </a:rPr>
              <a:t>Phosphorescence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2" name="Down Arrow 51"/>
          <p:cNvSpPr/>
          <p:nvPr/>
        </p:nvSpPr>
        <p:spPr>
          <a:xfrm rot="10800000">
            <a:off x="8442793" y="513937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2" grpId="0"/>
      <p:bldP spid="43" grpId="0" animBg="1"/>
      <p:bldP spid="46" grpId="0"/>
      <p:bldP spid="50" grpId="0" animBg="1"/>
      <p:bldP spid="51" grpId="0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622" y="917574"/>
            <a:ext cx="6402029" cy="56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Temperature Dependence</a:t>
            </a:r>
          </a:p>
        </p:txBody>
      </p:sp>
    </p:spTree>
    <p:extLst>
      <p:ext uri="{BB962C8B-B14F-4D97-AF65-F5344CB8AC3E}">
        <p14:creationId xmlns:p14="http://schemas.microsoft.com/office/powerpoint/2010/main" val="2423453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High Efficiency Emitters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1" y="1800192"/>
            <a:ext cx="4215818" cy="2743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46338" y="671157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Metal Ion Sensing</a:t>
            </a:r>
          </a:p>
        </p:txBody>
      </p:sp>
      <p:pic>
        <p:nvPicPr>
          <p:cNvPr id="98306" name="Picture 2" descr="http://www.rsc.org/ejga/AN/2009/b910603k-g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597" y="2249629"/>
            <a:ext cx="4295161" cy="19771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832660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Measuring Quantum Yield</a:t>
            </a: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288896"/>
              </p:ext>
            </p:extLst>
          </p:nvPr>
        </p:nvGraphicFramePr>
        <p:xfrm>
          <a:off x="2244562" y="3565402"/>
          <a:ext cx="2511666" cy="112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76" name="Equation" r:id="rId3" imgW="965200" imgH="431800" progId="Equation.3">
                  <p:embed/>
                </p:oleObj>
              </mc:Choice>
              <mc:Fallback>
                <p:oleObj name="Equation" r:id="rId3" imgW="965200" imgH="4318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562" y="3565402"/>
                        <a:ext cx="2511666" cy="1124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61901" y="3885475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748104" y="4099674"/>
            <a:ext cx="22638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87056" y="3684964"/>
            <a:ext cx="2115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4968" y="4108297"/>
            <a:ext cx="2263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52055" y="4953088"/>
            <a:ext cx="57717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We don’t get to directly measure </a:t>
            </a:r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dirty="0"/>
              <a:t>,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r</a:t>
            </a:r>
            <a:r>
              <a:rPr lang="en-US" sz="2400" dirty="0"/>
              <a:t> or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nr</a:t>
            </a:r>
            <a:r>
              <a:rPr lang="en-US" sz="2400" dirty="0"/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02941" y="5923964"/>
            <a:ext cx="68738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We do measure transmittance and emission intensity.</a:t>
            </a:r>
          </a:p>
        </p:txBody>
      </p:sp>
      <p:sp>
        <p:nvSpPr>
          <p:cNvPr id="12" name="Cube 11"/>
          <p:cNvSpPr/>
          <p:nvPr/>
        </p:nvSpPr>
        <p:spPr>
          <a:xfrm>
            <a:off x="4047857" y="1204696"/>
            <a:ext cx="603660" cy="685092"/>
          </a:xfrm>
          <a:prstGeom prst="cube">
            <a:avLst/>
          </a:prstGeom>
          <a:solidFill>
            <a:srgbClr val="00CC00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869895" y="782476"/>
            <a:ext cx="1027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Source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030050" y="1814254"/>
            <a:ext cx="4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h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21187" y="2566970"/>
            <a:ext cx="12062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58887" y="1504046"/>
            <a:ext cx="13957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Detector</a:t>
            </a:r>
          </a:p>
        </p:txBody>
      </p:sp>
      <p:sp>
        <p:nvSpPr>
          <p:cNvPr id="18" name="Cube 17"/>
          <p:cNvSpPr/>
          <p:nvPr/>
        </p:nvSpPr>
        <p:spPr>
          <a:xfrm>
            <a:off x="4816434" y="1923628"/>
            <a:ext cx="603660" cy="685092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97"/>
          <p:cNvSpPr>
            <a:spLocks noChangeAspect="1"/>
          </p:cNvSpPr>
          <p:nvPr/>
        </p:nvSpPr>
        <p:spPr bwMode="auto">
          <a:xfrm rot="8073558" flipH="1">
            <a:off x="3618749" y="1815308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0" name="Freeform 97"/>
          <p:cNvSpPr>
            <a:spLocks noChangeAspect="1"/>
          </p:cNvSpPr>
          <p:nvPr/>
        </p:nvSpPr>
        <p:spPr bwMode="auto">
          <a:xfrm rot="324265" flipH="1">
            <a:off x="3926722" y="2253459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66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4185412" y="1519425"/>
            <a:ext cx="177529" cy="183921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3616814" y="1883199"/>
            <a:ext cx="272520" cy="685092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Measuring Quantum Yield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6725"/>
            <a:ext cx="3873500" cy="34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1194147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Relative Quantum Yield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3950" y="1192609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“Absolute” Quantum Yield</a:t>
            </a: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93" y="1943368"/>
            <a:ext cx="3988209" cy="299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60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Relative Quantum Yield</a:t>
            </a:r>
          </a:p>
        </p:txBody>
      </p:sp>
      <p:graphicFrame>
        <p:nvGraphicFramePr>
          <p:cNvPr id="12595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054400"/>
              </p:ext>
            </p:extLst>
          </p:nvPr>
        </p:nvGraphicFramePr>
        <p:xfrm>
          <a:off x="2244562" y="1004078"/>
          <a:ext cx="2511666" cy="1124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979" name="Equation" r:id="rId3" imgW="965200" imgH="431800" progId="Equation.3">
                  <p:embed/>
                </p:oleObj>
              </mc:Choice>
              <mc:Fallback>
                <p:oleObj name="Equation" r:id="rId3" imgW="965200" imgH="431800" progId="Equation.3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44562" y="1004078"/>
                        <a:ext cx="2511666" cy="11240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361901" y="1324151"/>
            <a:ext cx="4090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0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748104" y="1538350"/>
            <a:ext cx="226385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887056" y="1123640"/>
            <a:ext cx="2115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16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14968" y="1546973"/>
            <a:ext cx="22637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1600" dirty="0">
              <a:solidFill>
                <a:srgbClr val="0000F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" y="2421694"/>
            <a:ext cx="850900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200" baseline="-25000" dirty="0"/>
              <a:t>f</a:t>
            </a:r>
            <a:r>
              <a:rPr lang="en-US" sz="2200" dirty="0"/>
              <a:t> is proportional to the amount of the radiation from the excitation source that is absorbed and </a:t>
            </a:r>
            <a:r>
              <a:rPr lang="en-US" sz="2400" dirty="0" err="1">
                <a:latin typeface="Symbol" panose="05050102010706020507" pitchFamily="18" charset="2"/>
              </a:rPr>
              <a:t>F</a:t>
            </a:r>
            <a:r>
              <a:rPr lang="en-US" sz="2400" baseline="-25000" dirty="0" err="1"/>
              <a:t>f</a:t>
            </a:r>
            <a:r>
              <a:rPr lang="en-US" sz="2400" dirty="0"/>
              <a:t> </a:t>
            </a:r>
            <a:r>
              <a:rPr lang="en-US" sz="22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68593" y="4603327"/>
            <a:ext cx="5410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/>
              <a:t>f </a:t>
            </a:r>
            <a:r>
              <a:rPr lang="en-US" sz="2800" dirty="0"/>
              <a:t>    =  emission intensity</a:t>
            </a:r>
          </a:p>
          <a:p>
            <a:r>
              <a:rPr lang="en-US" sz="2800" dirty="0" err="1">
                <a:latin typeface="Symbol" panose="05050102010706020507" pitchFamily="18" charset="2"/>
              </a:rPr>
              <a:t>F</a:t>
            </a:r>
            <a:r>
              <a:rPr lang="en-US" sz="2800" baseline="-25000" dirty="0" err="1"/>
              <a:t>f</a:t>
            </a:r>
            <a:r>
              <a:rPr lang="en-US" sz="2800" dirty="0"/>
              <a:t>   =  quantum yield</a:t>
            </a:r>
          </a:p>
          <a:p>
            <a:r>
              <a:rPr lang="en-US" sz="2800" dirty="0"/>
              <a:t>I</a:t>
            </a:r>
            <a:r>
              <a:rPr lang="en-US" sz="2800" baseline="-25000" dirty="0"/>
              <a:t>0</a:t>
            </a:r>
            <a:r>
              <a:rPr lang="en-US" sz="2800" dirty="0"/>
              <a:t>   = incident light intensity</a:t>
            </a:r>
          </a:p>
          <a:p>
            <a:r>
              <a:rPr lang="en-US" sz="2800" dirty="0">
                <a:latin typeface="Symbol" panose="05050102010706020507" pitchFamily="18" charset="2"/>
              </a:rPr>
              <a:t>A</a:t>
            </a:r>
            <a:r>
              <a:rPr lang="en-US" sz="2800" dirty="0"/>
              <a:t>  = absorbance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48612" y="4772091"/>
            <a:ext cx="13404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/>
              <a:t>f    </a:t>
            </a:r>
            <a:r>
              <a:rPr lang="en-US" sz="2800" dirty="0"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Symbol" panose="05050102010706020507" pitchFamily="18" charset="2"/>
              </a:rPr>
              <a:t>F</a:t>
            </a:r>
            <a:r>
              <a:rPr lang="en-US" sz="2800" baseline="-25000" dirty="0"/>
              <a:t>f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293406" y="5392291"/>
            <a:ext cx="11587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/>
              <a:t>f   </a:t>
            </a:r>
            <a:r>
              <a:rPr lang="en-US" sz="2800" dirty="0"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2800" baseline="-25000" dirty="0"/>
          </a:p>
        </p:txBody>
      </p:sp>
      <p:sp>
        <p:nvSpPr>
          <p:cNvPr id="13" name="Rectangle 12"/>
          <p:cNvSpPr/>
          <p:nvPr/>
        </p:nvSpPr>
        <p:spPr>
          <a:xfrm>
            <a:off x="3143699" y="3487306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 = 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(1-10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664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Relative Quantum Yield</a:t>
            </a:r>
          </a:p>
        </p:txBody>
      </p:sp>
      <p:sp>
        <p:nvSpPr>
          <p:cNvPr id="8" name="Rectangle 7"/>
          <p:cNvSpPr/>
          <p:nvPr/>
        </p:nvSpPr>
        <p:spPr>
          <a:xfrm>
            <a:off x="1176033" y="2147057"/>
            <a:ext cx="6584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Compare  sample (S) fluorescence to reference (R). 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2204355" y="2734019"/>
            <a:ext cx="4692842" cy="1049433"/>
            <a:chOff x="2204355" y="2577263"/>
            <a:chExt cx="4692842" cy="1049433"/>
          </a:xfrm>
        </p:grpSpPr>
        <p:sp>
          <p:nvSpPr>
            <p:cNvPr id="13" name="Rectangle 12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  <p:sp>
        <p:nvSpPr>
          <p:cNvPr id="41" name="Rectangle 40"/>
          <p:cNvSpPr/>
          <p:nvPr/>
        </p:nvSpPr>
        <p:spPr>
          <a:xfrm>
            <a:off x="1915791" y="1031489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 = 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(1-10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5033765" y="827109"/>
            <a:ext cx="1375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Symbol" panose="05050102010706020507" pitchFamily="18" charset="2"/>
              </a:rPr>
              <a:t>F</a:t>
            </a:r>
            <a:r>
              <a:rPr lang="en-US" sz="2800" baseline="-25000" dirty="0" err="1"/>
              <a:t>f</a:t>
            </a:r>
            <a:r>
              <a:rPr lang="en-US" sz="2800" baseline="-25000" dirty="0"/>
              <a:t>    </a:t>
            </a:r>
            <a:r>
              <a:rPr lang="en-US" sz="2800" dirty="0"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</a:t>
            </a:r>
            <a:r>
              <a:rPr lang="en-US" sz="2800" baseline="-25000" dirty="0"/>
              <a:t>f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183061" y="1368931"/>
            <a:ext cx="12132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/>
              <a:t>f    </a:t>
            </a:r>
            <a:r>
              <a:rPr lang="en-US" sz="2800" dirty="0">
                <a:latin typeface="Arial Unicode MS"/>
                <a:ea typeface="Arial Unicode MS"/>
                <a:cs typeface="Arial Unicode MS"/>
              </a:rPr>
              <a:t>∝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</a:t>
            </a:r>
            <a:endParaRPr lang="en-US" sz="2800" baseline="-25000" dirty="0"/>
          </a:p>
        </p:txBody>
      </p:sp>
      <p:sp>
        <p:nvSpPr>
          <p:cNvPr id="46" name="TextBox 45"/>
          <p:cNvSpPr txBox="1"/>
          <p:nvPr/>
        </p:nvSpPr>
        <p:spPr>
          <a:xfrm>
            <a:off x="2649900" y="4446569"/>
            <a:ext cx="38554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ymbol" panose="05050102010706020507" pitchFamily="18" charset="2"/>
              </a:rPr>
              <a:t>F</a:t>
            </a:r>
            <a:r>
              <a:rPr lang="en-US" sz="2800" dirty="0"/>
              <a:t>   =  quantum yield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800" baseline="-25000" dirty="0"/>
              <a:t>  </a:t>
            </a:r>
            <a:r>
              <a:rPr lang="en-US" sz="2800" dirty="0"/>
              <a:t>   =  emission intensity</a:t>
            </a:r>
          </a:p>
          <a:p>
            <a:r>
              <a:rPr lang="en-US" sz="2800" dirty="0"/>
              <a:t>A   =  absorbance</a:t>
            </a:r>
          </a:p>
          <a:p>
            <a:r>
              <a:rPr lang="en-US" sz="2800" dirty="0"/>
              <a:t>n   =  refractive index</a:t>
            </a:r>
          </a:p>
        </p:txBody>
      </p:sp>
      <p:sp>
        <p:nvSpPr>
          <p:cNvPr id="47" name="Oval 46"/>
          <p:cNvSpPr/>
          <p:nvPr/>
        </p:nvSpPr>
        <p:spPr>
          <a:xfrm>
            <a:off x="6165668" y="2737712"/>
            <a:ext cx="744583" cy="111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232367" y="2594019"/>
            <a:ext cx="1497874" cy="1337900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182983" y="2724649"/>
            <a:ext cx="744583" cy="1115831"/>
          </a:xfrm>
          <a:prstGeom prst="ellipse">
            <a:avLst/>
          </a:prstGeom>
          <a:noFill/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2220685" y="3255871"/>
            <a:ext cx="592184" cy="558483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6886493" y="3270460"/>
            <a:ext cx="1044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Known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59669" y="3853934"/>
            <a:ext cx="1450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Measured</a:t>
            </a:r>
          </a:p>
        </p:txBody>
      </p:sp>
      <p:sp>
        <p:nvSpPr>
          <p:cNvPr id="57" name="Rectangle 56"/>
          <p:cNvSpPr/>
          <p:nvPr/>
        </p:nvSpPr>
        <p:spPr>
          <a:xfrm>
            <a:off x="957928" y="3509945"/>
            <a:ext cx="13461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Reported</a:t>
            </a:r>
          </a:p>
        </p:txBody>
      </p:sp>
    </p:spTree>
    <p:extLst>
      <p:ext uri="{BB962C8B-B14F-4D97-AF65-F5344CB8AC3E}">
        <p14:creationId xmlns:p14="http://schemas.microsoft.com/office/powerpoint/2010/main" val="79223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6" grpId="0"/>
      <p:bldP spid="47" grpId="0" animBg="1"/>
      <p:bldP spid="48" grpId="0" animBg="1"/>
      <p:bldP spid="50" grpId="0" animBg="1"/>
      <p:bldP spid="51" grpId="0" animBg="1"/>
      <p:bldP spid="55" grpId="0"/>
      <p:bldP spid="56" grpId="0"/>
      <p:bldP spid="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7379" y="5913902"/>
            <a:ext cx="85431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Same instrument settings:</a:t>
            </a:r>
          </a:p>
          <a:p>
            <a:r>
              <a:rPr lang="en-US" sz="2400" dirty="0"/>
              <a:t>	excitation wavelength, slit widths, photomultiplier voltage…</a:t>
            </a: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Relative Quantum Yield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65166" y="852967"/>
            <a:ext cx="4692842" cy="1049433"/>
            <a:chOff x="2204355" y="2577263"/>
            <a:chExt cx="4692842" cy="1049433"/>
          </a:xfrm>
        </p:grpSpPr>
        <p:sp>
          <p:nvSpPr>
            <p:cNvPr id="13" name="Rectangle 12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16" name="Straight Connector 15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0" name="Straight Connector 19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25" name="Straight Connector 24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25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10504" y="2554833"/>
            <a:ext cx="4038444" cy="2863624"/>
            <a:chOff x="210504" y="2554833"/>
            <a:chExt cx="4038444" cy="2863624"/>
          </a:xfrm>
        </p:grpSpPr>
        <p:pic>
          <p:nvPicPr>
            <p:cNvPr id="173057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504" y="2554833"/>
              <a:ext cx="4038444" cy="2863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Rectangle 28"/>
            <p:cNvSpPr/>
            <p:nvPr/>
          </p:nvSpPr>
          <p:spPr>
            <a:xfrm>
              <a:off x="2816813" y="2789964"/>
              <a:ext cx="47481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A</a:t>
              </a:r>
              <a:r>
                <a:rPr lang="en-US" sz="2400" baseline="-25000" dirty="0"/>
                <a:t>R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073716" y="3582444"/>
              <a:ext cx="45717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/>
                <a:t>A</a:t>
              </a:r>
              <a:r>
                <a:rPr lang="en-US" sz="2400" baseline="-25000" dirty="0"/>
                <a:t>S</a:t>
              </a:r>
            </a:p>
          </p:txBody>
        </p:sp>
      </p:grpSp>
      <p:sp>
        <p:nvSpPr>
          <p:cNvPr id="31" name="Rectangle 30"/>
          <p:cNvSpPr/>
          <p:nvPr/>
        </p:nvSpPr>
        <p:spPr>
          <a:xfrm>
            <a:off x="1340158" y="2097275"/>
            <a:ext cx="1570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u="sng" dirty="0"/>
              <a:t>Absorption</a:t>
            </a:r>
          </a:p>
        </p:txBody>
      </p:sp>
      <p:grpSp>
        <p:nvGrpSpPr>
          <p:cNvPr id="45" name="Group 44"/>
          <p:cNvGrpSpPr/>
          <p:nvPr/>
        </p:nvGrpSpPr>
        <p:grpSpPr>
          <a:xfrm>
            <a:off x="4315104" y="2098409"/>
            <a:ext cx="4667786" cy="3257361"/>
            <a:chOff x="4315104" y="2098409"/>
            <a:chExt cx="4667786" cy="3257361"/>
          </a:xfrm>
        </p:grpSpPr>
        <p:sp>
          <p:nvSpPr>
            <p:cNvPr id="32" name="Rectangle 31"/>
            <p:cNvSpPr/>
            <p:nvPr/>
          </p:nvSpPr>
          <p:spPr>
            <a:xfrm>
              <a:off x="5607358" y="2098409"/>
              <a:ext cx="128592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u="sng" dirty="0"/>
                <a:t>Emission</a:t>
              </a:r>
            </a:p>
          </p:txBody>
        </p:sp>
        <p:pic>
          <p:nvPicPr>
            <p:cNvPr id="17305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8946" y="2502261"/>
              <a:ext cx="3339626" cy="285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Box 34"/>
            <p:cNvSpPr txBox="1"/>
            <p:nvPr/>
          </p:nvSpPr>
          <p:spPr>
            <a:xfrm>
              <a:off x="6322422" y="2521130"/>
              <a:ext cx="1658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Reference Emission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323908" y="3718559"/>
              <a:ext cx="16589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Sample Emission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15104" y="3492137"/>
              <a:ext cx="361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I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>
              <a:off x="5721531" y="3148149"/>
              <a:ext cx="222069" cy="22206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5596074" y="3357699"/>
              <a:ext cx="452302" cy="45230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5534161" y="3567249"/>
              <a:ext cx="609465" cy="60946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234123" y="3814899"/>
              <a:ext cx="966654" cy="9666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5500688" y="4014924"/>
              <a:ext cx="781051" cy="78104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H="1">
              <a:off x="5819911" y="4224474"/>
              <a:ext cx="609466" cy="60946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6686553" y="4486412"/>
              <a:ext cx="323847" cy="399913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434137" y="4564062"/>
              <a:ext cx="285753" cy="285751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flipH="1">
              <a:off x="6745289" y="4730750"/>
              <a:ext cx="112715" cy="112713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6486528" y="4553087"/>
              <a:ext cx="257172" cy="317577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6943728" y="4497525"/>
              <a:ext cx="323847" cy="399913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6353178" y="4665586"/>
              <a:ext cx="147900" cy="182639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>
              <a:off x="6181728" y="4740198"/>
              <a:ext cx="76197" cy="94094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7343778" y="4754631"/>
              <a:ext cx="91218" cy="112644"/>
            </a:xfrm>
            <a:prstGeom prst="line">
              <a:avLst/>
            </a:prstGeom>
            <a:ln w="19050">
              <a:solidFill>
                <a:srgbClr val="3333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3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Relative Quantum Yield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69520" y="937875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 </a:t>
            </a:r>
            <a:endParaRPr lang="en-US" sz="2800" dirty="0"/>
          </a:p>
        </p:txBody>
      </p:sp>
      <p:sp>
        <p:nvSpPr>
          <p:cNvPr id="14" name="Rectangle 13"/>
          <p:cNvSpPr/>
          <p:nvPr/>
        </p:nvSpPr>
        <p:spPr>
          <a:xfrm>
            <a:off x="2165166" y="1403783"/>
            <a:ext cx="6431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 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2748640" y="1177360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2170678" y="1461232"/>
            <a:ext cx="5986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314699" y="933522"/>
            <a:ext cx="470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 </a:t>
            </a:r>
            <a:endParaRPr lang="en-US" sz="2800" dirty="0"/>
          </a:p>
        </p:txBody>
      </p:sp>
      <p:sp>
        <p:nvSpPr>
          <p:cNvPr id="18" name="Rectangle 17"/>
          <p:cNvSpPr/>
          <p:nvPr/>
        </p:nvSpPr>
        <p:spPr>
          <a:xfrm>
            <a:off x="3349534" y="1399430"/>
            <a:ext cx="489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 </a:t>
            </a:r>
            <a:endParaRPr lang="en-US" sz="2800" dirty="0"/>
          </a:p>
        </p:txBody>
      </p:sp>
      <p:sp>
        <p:nvSpPr>
          <p:cNvPr id="19" name="Rectangle 18"/>
          <p:cNvSpPr/>
          <p:nvPr/>
        </p:nvSpPr>
        <p:spPr>
          <a:xfrm>
            <a:off x="3841567" y="1173007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Tahoma" pitchFamily="34" charset="0"/>
                <a:cs typeface="Tahoma" pitchFamily="34" charset="0"/>
                <a:sym typeface="MT Extra" pitchFamily="18" charset="2"/>
              </a:rPr>
              <a:t>x</a:t>
            </a:r>
            <a:endParaRPr lang="en-US" sz="2800" dirty="0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3198290" y="1456879"/>
            <a:ext cx="59865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237805" y="929167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(1-10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0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  <p:sp>
        <p:nvSpPr>
          <p:cNvPr id="22" name="Rectangle 21"/>
          <p:cNvSpPr/>
          <p:nvPr/>
        </p:nvSpPr>
        <p:spPr>
          <a:xfrm>
            <a:off x="5666012" y="1193770"/>
            <a:ext cx="340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ea typeface="Tahoma" pitchFamily="34" charset="0"/>
                <a:cs typeface="Tahoma" pitchFamily="34" charset="0"/>
                <a:sym typeface="MT Extra" pitchFamily="18" charset="2"/>
              </a:rPr>
              <a:t>x</a:t>
            </a:r>
            <a:endParaRPr lang="en-US" sz="2800" dirty="0"/>
          </a:p>
        </p:txBody>
      </p:sp>
      <p:cxnSp>
        <p:nvCxnSpPr>
          <p:cNvPr id="23" name="Straight Connector 22"/>
          <p:cNvCxnSpPr/>
          <p:nvPr/>
        </p:nvCxnSpPr>
        <p:spPr>
          <a:xfrm flipH="1">
            <a:off x="4225901" y="1465587"/>
            <a:ext cx="135194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4233451" y="1455380"/>
            <a:ext cx="1402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(1-10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0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6139550" y="1455380"/>
            <a:ext cx="7184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172298" y="145538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30000" dirty="0"/>
          </a:p>
        </p:txBody>
      </p:sp>
      <p:sp>
        <p:nvSpPr>
          <p:cNvPr id="27" name="Rectangle 26"/>
          <p:cNvSpPr/>
          <p:nvPr/>
        </p:nvSpPr>
        <p:spPr>
          <a:xfrm>
            <a:off x="6181007" y="932160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30000" dirty="0"/>
          </a:p>
        </p:txBody>
      </p:sp>
      <p:grpSp>
        <p:nvGrpSpPr>
          <p:cNvPr id="42" name="Group 41"/>
          <p:cNvGrpSpPr/>
          <p:nvPr/>
        </p:nvGrpSpPr>
        <p:grpSpPr>
          <a:xfrm>
            <a:off x="3091532" y="2479675"/>
            <a:ext cx="4289425" cy="2990850"/>
            <a:chOff x="3091532" y="2479675"/>
            <a:chExt cx="4289425" cy="2990850"/>
          </a:xfrm>
        </p:grpSpPr>
        <p:pic>
          <p:nvPicPr>
            <p:cNvPr id="2078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90107" y="2479675"/>
              <a:ext cx="2990850" cy="2990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46"/>
            <p:cNvSpPr/>
            <p:nvPr/>
          </p:nvSpPr>
          <p:spPr>
            <a:xfrm>
              <a:off x="3091532" y="2717121"/>
              <a:ext cx="2903518" cy="26801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4" name="Rectangle 53"/>
          <p:cNvSpPr/>
          <p:nvPr/>
        </p:nvSpPr>
        <p:spPr>
          <a:xfrm>
            <a:off x="427789" y="3404709"/>
            <a:ext cx="8899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Sin</a:t>
            </a:r>
            <a:r>
              <a:rPr lang="en-US" sz="2800" dirty="0" err="1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q</a:t>
            </a:r>
            <a:r>
              <a:rPr lang="en-US" sz="2800" baseline="-25000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i</a:t>
            </a:r>
            <a:endParaRPr lang="en-US" sz="2800" baseline="-25000" dirty="0"/>
          </a:p>
        </p:txBody>
      </p:sp>
      <p:sp>
        <p:nvSpPr>
          <p:cNvPr id="57" name="Rectangle 56"/>
          <p:cNvSpPr/>
          <p:nvPr/>
        </p:nvSpPr>
        <p:spPr>
          <a:xfrm>
            <a:off x="1349809" y="3685489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59" name="Straight Connector 58"/>
          <p:cNvCxnSpPr/>
          <p:nvPr/>
        </p:nvCxnSpPr>
        <p:spPr>
          <a:xfrm flipH="1">
            <a:off x="417269" y="3956661"/>
            <a:ext cx="9151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>
            <a:off x="1806913" y="3950809"/>
            <a:ext cx="7184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914878" y="3950809"/>
            <a:ext cx="500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o</a:t>
            </a:r>
            <a:endParaRPr lang="en-US" sz="2800" baseline="30000" dirty="0"/>
          </a:p>
        </p:txBody>
      </p:sp>
      <p:sp>
        <p:nvSpPr>
          <p:cNvPr id="74" name="Rectangle 73"/>
          <p:cNvSpPr/>
          <p:nvPr/>
        </p:nvSpPr>
        <p:spPr>
          <a:xfrm>
            <a:off x="1934254" y="3427589"/>
            <a:ext cx="4283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i</a:t>
            </a:r>
            <a:endParaRPr lang="en-US" sz="2800" baseline="30000" dirty="0"/>
          </a:p>
        </p:txBody>
      </p:sp>
      <p:sp>
        <p:nvSpPr>
          <p:cNvPr id="76" name="Rectangle 75"/>
          <p:cNvSpPr/>
          <p:nvPr/>
        </p:nvSpPr>
        <p:spPr>
          <a:xfrm>
            <a:off x="418047" y="3963509"/>
            <a:ext cx="9348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Sin</a:t>
            </a:r>
            <a:r>
              <a:rPr lang="en-US" sz="2800" dirty="0" err="1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q</a:t>
            </a:r>
            <a:r>
              <a:rPr lang="en-US" sz="2800" baseline="-25000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o</a:t>
            </a:r>
            <a:endParaRPr lang="en-US" sz="2800" baseline="-25000" dirty="0"/>
          </a:p>
        </p:txBody>
      </p:sp>
      <p:sp>
        <p:nvSpPr>
          <p:cNvPr id="77" name="Rectangle 76"/>
          <p:cNvSpPr/>
          <p:nvPr/>
        </p:nvSpPr>
        <p:spPr>
          <a:xfrm>
            <a:off x="142174" y="2776247"/>
            <a:ext cx="16064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Snell’s Law:</a:t>
            </a:r>
            <a:endParaRPr lang="en-US" sz="2400" dirty="0"/>
          </a:p>
        </p:txBody>
      </p:sp>
      <p:cxnSp>
        <p:nvCxnSpPr>
          <p:cNvPr id="78" name="Straight Connector 77"/>
          <p:cNvCxnSpPr/>
          <p:nvPr/>
        </p:nvCxnSpPr>
        <p:spPr>
          <a:xfrm flipH="1">
            <a:off x="3820885" y="6165266"/>
            <a:ext cx="7184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853633" y="6165266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R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30000" dirty="0"/>
          </a:p>
        </p:txBody>
      </p:sp>
      <p:sp>
        <p:nvSpPr>
          <p:cNvPr id="80" name="Rectangle 79"/>
          <p:cNvSpPr/>
          <p:nvPr/>
        </p:nvSpPr>
        <p:spPr>
          <a:xfrm>
            <a:off x="3862342" y="5642046"/>
            <a:ext cx="625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n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30000" dirty="0"/>
          </a:p>
        </p:txBody>
      </p:sp>
      <p:sp>
        <p:nvSpPr>
          <p:cNvPr id="81" name="Rectangle 80"/>
          <p:cNvSpPr/>
          <p:nvPr/>
        </p:nvSpPr>
        <p:spPr>
          <a:xfrm>
            <a:off x="4985166" y="5616349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Sin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q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i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-25000" dirty="0"/>
          </a:p>
        </p:txBody>
      </p:sp>
      <p:cxnSp>
        <p:nvCxnSpPr>
          <p:cNvPr id="82" name="Straight Connector 81"/>
          <p:cNvCxnSpPr/>
          <p:nvPr/>
        </p:nvCxnSpPr>
        <p:spPr>
          <a:xfrm flipH="1">
            <a:off x="5021935" y="6168301"/>
            <a:ext cx="91513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4961799" y="6175149"/>
            <a:ext cx="10567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Sin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q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o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2</a:t>
            </a:r>
            <a:endParaRPr lang="en-US" sz="2800" baseline="-25000" dirty="0"/>
          </a:p>
        </p:txBody>
      </p:sp>
      <p:sp>
        <p:nvSpPr>
          <p:cNvPr id="84" name="Rectangle 83"/>
          <p:cNvSpPr/>
          <p:nvPr/>
        </p:nvSpPr>
        <p:spPr>
          <a:xfrm>
            <a:off x="4536837" y="5913539"/>
            <a:ext cx="445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sp>
        <p:nvSpPr>
          <p:cNvPr id="85" name="Freeform 97"/>
          <p:cNvSpPr>
            <a:spLocks noChangeAspect="1"/>
          </p:cNvSpPr>
          <p:nvPr/>
        </p:nvSpPr>
        <p:spPr bwMode="auto">
          <a:xfrm rot="5650980" flipH="1">
            <a:off x="3730694" y="3035366"/>
            <a:ext cx="1470238" cy="276892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57150">
            <a:solidFill>
              <a:srgbClr val="0066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3250591" y="2207280"/>
            <a:ext cx="1202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008000"/>
                </a:solidFill>
                <a:cs typeface="Arial" charset="0"/>
                <a:sym typeface="MT Extra" pitchFamily="18" charset="2"/>
              </a:rPr>
              <a:t>Excitation</a:t>
            </a:r>
            <a:endParaRPr lang="en-US" sz="2000" baseline="-25000" dirty="0">
              <a:solidFill>
                <a:srgbClr val="00800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6891738" y="5376837"/>
            <a:ext cx="11047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>
                <a:solidFill>
                  <a:srgbClr val="3333FF"/>
                </a:solidFill>
                <a:cs typeface="Arial" charset="0"/>
                <a:sym typeface="MT Extra" pitchFamily="18" charset="2"/>
              </a:rPr>
              <a:t>Emission</a:t>
            </a:r>
            <a:endParaRPr lang="en-US" sz="2000" baseline="-25000" dirty="0">
              <a:solidFill>
                <a:srgbClr val="3333FF"/>
              </a:solidFill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7549232" y="3378200"/>
            <a:ext cx="1104900" cy="127000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7537726" y="3832880"/>
            <a:ext cx="11118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Arial" charset="0"/>
                <a:sym typeface="MT Extra" pitchFamily="18" charset="2"/>
              </a:rPr>
              <a:t>Detector</a:t>
            </a:r>
            <a:endParaRPr lang="en-US" sz="2000" b="1" baseline="-25000" dirty="0">
              <a:solidFill>
                <a:schemeClr val="bg1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6151517" y="927573"/>
            <a:ext cx="744583" cy="11158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6896100" y="1553627"/>
            <a:ext cx="327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81348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73" grpId="0"/>
      <p:bldP spid="74" grpId="0"/>
      <p:bldP spid="76" grpId="0"/>
      <p:bldP spid="77" grpId="0"/>
      <p:bldP spid="79" grpId="0"/>
      <p:bldP spid="80" grpId="0"/>
      <p:bldP spid="81" grpId="0"/>
      <p:bldP spid="83" grpId="0"/>
      <p:bldP spid="84" grpId="0"/>
      <p:bldP spid="85" grpId="0" animBg="1"/>
      <p:bldP spid="86" grpId="0"/>
      <p:bldP spid="87" grpId="0"/>
      <p:bldP spid="88" grpId="0" animBg="1"/>
      <p:bldP spid="40" grpId="0" animBg="1"/>
      <p:bldP spid="4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184" y="879118"/>
            <a:ext cx="6880791" cy="549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2748132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be 43"/>
          <p:cNvSpPr/>
          <p:nvPr/>
        </p:nvSpPr>
        <p:spPr>
          <a:xfrm>
            <a:off x="4342332" y="1864577"/>
            <a:ext cx="784175" cy="889958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456793" y="2206163"/>
            <a:ext cx="361950" cy="36195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Relative Quantum Yield</a:t>
            </a:r>
          </a:p>
        </p:txBody>
      </p:sp>
      <p:sp>
        <p:nvSpPr>
          <p:cNvPr id="7" name="Cube 6"/>
          <p:cNvSpPr/>
          <p:nvPr/>
        </p:nvSpPr>
        <p:spPr>
          <a:xfrm>
            <a:off x="2083060" y="3045350"/>
            <a:ext cx="784175" cy="889958"/>
          </a:xfrm>
          <a:prstGeom prst="cube">
            <a:avLst/>
          </a:prstGeom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1586" y="2507450"/>
            <a:ext cx="1334721" cy="519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Source</a:t>
            </a:r>
          </a:p>
        </p:txBody>
      </p:sp>
      <p:sp>
        <p:nvSpPr>
          <p:cNvPr id="9" name="Oval 8"/>
          <p:cNvSpPr/>
          <p:nvPr/>
        </p:nvSpPr>
        <p:spPr>
          <a:xfrm rot="341964">
            <a:off x="2716758" y="3374036"/>
            <a:ext cx="131279" cy="238920"/>
          </a:xfrm>
          <a:prstGeom prst="ellipse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041246" y="2920941"/>
            <a:ext cx="68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r>
              <a:rPr lang="en-US" sz="2000" baseline="-25000" dirty="0">
                <a:solidFill>
                  <a:srgbClr val="FF0000"/>
                </a:solidFill>
              </a:rPr>
              <a:t>0</a:t>
            </a:r>
            <a:endParaRPr lang="en-US" sz="20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29644" y="3880560"/>
            <a:ext cx="1567021" cy="47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Sample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450684" y="2315742"/>
            <a:ext cx="1813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Absorption</a:t>
            </a:r>
          </a:p>
          <a:p>
            <a:pPr algn="ctr"/>
            <a:r>
              <a:rPr lang="en-US" sz="2000" dirty="0"/>
              <a:t>Detector</a:t>
            </a:r>
          </a:p>
        </p:txBody>
      </p:sp>
      <p:sp>
        <p:nvSpPr>
          <p:cNvPr id="14" name="Cube 13"/>
          <p:cNvSpPr/>
          <p:nvPr/>
        </p:nvSpPr>
        <p:spPr>
          <a:xfrm>
            <a:off x="5931647" y="3032977"/>
            <a:ext cx="784175" cy="889958"/>
          </a:xfrm>
          <a:prstGeom prst="cube">
            <a:avLst/>
          </a:prstGeom>
          <a:solidFill>
            <a:schemeClr val="accent2"/>
          </a:solidFill>
          <a:ln w="0">
            <a:solidFill>
              <a:schemeClr val="tx1"/>
            </a:solidFill>
          </a:ln>
          <a:scene3d>
            <a:camera prst="orthographicFront"/>
            <a:lightRig rig="threePt" dir="t"/>
          </a:scene3d>
          <a:sp3d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97"/>
          <p:cNvSpPr>
            <a:spLocks noChangeAspect="1"/>
          </p:cNvSpPr>
          <p:nvPr/>
        </p:nvSpPr>
        <p:spPr bwMode="auto">
          <a:xfrm rot="324265" flipH="1">
            <a:off x="2812160" y="3411945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6" name="Freeform 97"/>
          <p:cNvSpPr>
            <a:spLocks noChangeAspect="1"/>
          </p:cNvSpPr>
          <p:nvPr/>
        </p:nvSpPr>
        <p:spPr bwMode="auto">
          <a:xfrm rot="324265" flipH="1">
            <a:off x="4775881" y="3411945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FF0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7" name="Freeform 97"/>
          <p:cNvSpPr>
            <a:spLocks noChangeAspect="1"/>
          </p:cNvSpPr>
          <p:nvPr/>
        </p:nvSpPr>
        <p:spPr bwMode="auto">
          <a:xfrm rot="19277367" flipH="1">
            <a:off x="4625131" y="2836190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8" name="Freeform 97"/>
          <p:cNvSpPr>
            <a:spLocks noChangeAspect="1"/>
          </p:cNvSpPr>
          <p:nvPr/>
        </p:nvSpPr>
        <p:spPr bwMode="auto">
          <a:xfrm rot="2515913" flipH="1">
            <a:off x="4637847" y="4004046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19" name="Freeform 97"/>
          <p:cNvSpPr>
            <a:spLocks noChangeAspect="1"/>
          </p:cNvSpPr>
          <p:nvPr/>
        </p:nvSpPr>
        <p:spPr bwMode="auto">
          <a:xfrm rot="2322633">
            <a:off x="2872437" y="2761724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20" name="Freeform 97"/>
          <p:cNvSpPr>
            <a:spLocks noChangeAspect="1"/>
          </p:cNvSpPr>
          <p:nvPr/>
        </p:nvSpPr>
        <p:spPr bwMode="auto">
          <a:xfrm rot="19084087">
            <a:off x="2885153" y="3929581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srgbClr val="008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189886" y="3028066"/>
            <a:ext cx="68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P</a:t>
            </a:r>
            <a:endParaRPr lang="en-US" sz="2000" baseline="-25000" dirty="0">
              <a:solidFill>
                <a:srgbClr val="FF0000"/>
              </a:solidFill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85135" y="4465559"/>
            <a:ext cx="1567021" cy="47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Scatter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508639" y="4500068"/>
            <a:ext cx="1716029" cy="479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8000"/>
                </a:solidFill>
              </a:rPr>
              <a:t>Reflectance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195417" y="5477207"/>
            <a:ext cx="4692842" cy="1049433"/>
            <a:chOff x="2204355" y="2577263"/>
            <a:chExt cx="4692842" cy="1049433"/>
          </a:xfrm>
        </p:grpSpPr>
        <p:sp>
          <p:nvSpPr>
            <p:cNvPr id="28" name="Rectangle 27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35" name="Straight Connector 34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35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38" name="Straight Connector 37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40" name="Straight Connector 39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861368" y="1118317"/>
            <a:ext cx="18131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Emission</a:t>
            </a:r>
          </a:p>
          <a:p>
            <a:pPr algn="ctr"/>
            <a:r>
              <a:rPr lang="en-US" sz="2000" dirty="0"/>
              <a:t>Detector</a:t>
            </a:r>
          </a:p>
        </p:txBody>
      </p:sp>
      <p:sp>
        <p:nvSpPr>
          <p:cNvPr id="45" name="Freeform 97"/>
          <p:cNvSpPr>
            <a:spLocks noChangeAspect="1"/>
          </p:cNvSpPr>
          <p:nvPr/>
        </p:nvSpPr>
        <p:spPr bwMode="auto">
          <a:xfrm rot="18016055" flipH="1">
            <a:off x="3897767" y="2896687"/>
            <a:ext cx="1059705" cy="199576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7030A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24" name="Cube 23"/>
          <p:cNvSpPr/>
          <p:nvPr/>
        </p:nvSpPr>
        <p:spPr>
          <a:xfrm>
            <a:off x="4105984" y="3008885"/>
            <a:ext cx="354013" cy="889958"/>
          </a:xfrm>
          <a:prstGeom prst="cube">
            <a:avLst>
              <a:gd name="adj" fmla="val 31624"/>
            </a:avLst>
          </a:prstGeom>
          <a:solidFill>
            <a:srgbClr val="FFC000"/>
          </a:solidFill>
          <a:ln w="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4006967" y="2614411"/>
            <a:ext cx="6874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aseline="-25000" dirty="0">
                <a:solidFill>
                  <a:srgbClr val="7030A0"/>
                </a:solidFill>
              </a:rPr>
              <a:t>F</a:t>
            </a:r>
            <a:endParaRPr lang="en-US" sz="2000" baseline="-25000" dirty="0">
              <a:solidFill>
                <a:srgbClr val="7030A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45947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Relative Quantum Yield</a:t>
            </a:r>
          </a:p>
        </p:txBody>
      </p:sp>
      <p:pic>
        <p:nvPicPr>
          <p:cNvPr id="179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523" y="1178832"/>
            <a:ext cx="6031747" cy="465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Left Brace 4"/>
          <p:cNvSpPr/>
          <p:nvPr/>
        </p:nvSpPr>
        <p:spPr>
          <a:xfrm>
            <a:off x="2554512" y="2235199"/>
            <a:ext cx="319314" cy="137885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6744" y="2264226"/>
            <a:ext cx="22642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</a:t>
            </a:r>
            <a:r>
              <a:rPr lang="en-US" sz="2400" dirty="0" err="1"/>
              <a:t>Ru</a:t>
            </a:r>
            <a:r>
              <a:rPr lang="en-US" sz="2400" dirty="0"/>
              <a:t>(</a:t>
            </a:r>
            <a:r>
              <a:rPr lang="en-US" sz="2400" dirty="0" err="1"/>
              <a:t>bpy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] 2Cl</a:t>
            </a:r>
          </a:p>
          <a:p>
            <a:pPr algn="ctr"/>
            <a:r>
              <a:rPr lang="en-US" sz="2400" dirty="0"/>
              <a:t>in H</a:t>
            </a:r>
            <a:r>
              <a:rPr lang="en-US" sz="2400" baseline="-25000" dirty="0"/>
              <a:t>2</a:t>
            </a:r>
            <a:r>
              <a:rPr lang="en-US" sz="2400" dirty="0"/>
              <a:t>O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 </a:t>
            </a:r>
            <a:r>
              <a:rPr lang="en-US" sz="2400" dirty="0"/>
              <a:t>= 0.042-0.063</a:t>
            </a:r>
          </a:p>
          <a:p>
            <a:endParaRPr lang="en-US" dirty="0"/>
          </a:p>
        </p:txBody>
      </p:sp>
      <p:sp>
        <p:nvSpPr>
          <p:cNvPr id="7" name="Left Brace 6"/>
          <p:cNvSpPr/>
          <p:nvPr/>
        </p:nvSpPr>
        <p:spPr>
          <a:xfrm>
            <a:off x="2576283" y="3955135"/>
            <a:ext cx="319314" cy="1378858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10459" y="3998651"/>
            <a:ext cx="23150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[</a:t>
            </a:r>
            <a:r>
              <a:rPr lang="en-US" sz="2400" dirty="0" err="1"/>
              <a:t>Ru</a:t>
            </a:r>
            <a:r>
              <a:rPr lang="en-US" sz="2400" dirty="0"/>
              <a:t>(</a:t>
            </a:r>
            <a:r>
              <a:rPr lang="en-US" sz="2400" dirty="0" err="1"/>
              <a:t>bpy</a:t>
            </a:r>
            <a:r>
              <a:rPr lang="en-US" sz="2400" dirty="0"/>
              <a:t>)</a:t>
            </a:r>
            <a:r>
              <a:rPr lang="en-US" sz="2400" baseline="-25000" dirty="0"/>
              <a:t>3</a:t>
            </a:r>
            <a:r>
              <a:rPr lang="en-US" sz="2400" dirty="0"/>
              <a:t>] 2PF</a:t>
            </a:r>
            <a:r>
              <a:rPr lang="en-US" sz="2400" baseline="-25000" dirty="0"/>
              <a:t>6</a:t>
            </a:r>
          </a:p>
          <a:p>
            <a:pPr algn="ctr"/>
            <a:r>
              <a:rPr lang="en-US" sz="2400" dirty="0"/>
              <a:t>in </a:t>
            </a:r>
            <a:r>
              <a:rPr lang="en-US" sz="2400" dirty="0" err="1"/>
              <a:t>MeCN</a:t>
            </a:r>
            <a:endParaRPr lang="en-US" sz="2400" dirty="0"/>
          </a:p>
          <a:p>
            <a:pPr algn="ctr"/>
            <a:r>
              <a:rPr lang="en-US" sz="24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 </a:t>
            </a:r>
            <a:r>
              <a:rPr lang="en-US" sz="2400" dirty="0"/>
              <a:t>= 0.062-0.095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84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Relative Quantum Yield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0513" y="2269617"/>
            <a:ext cx="5500916" cy="41703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Minimizing Error:</a:t>
            </a:r>
          </a:p>
          <a:p>
            <a:pPr marL="347663">
              <a:buFont typeface="Arial" pitchFamily="34" charset="0"/>
              <a:buChar char="•"/>
            </a:pPr>
            <a:r>
              <a:rPr lang="en-US" sz="2400" dirty="0"/>
              <a:t> Sample/Reference with similar:</a:t>
            </a:r>
          </a:p>
          <a:p>
            <a:pPr marL="798513"/>
            <a:r>
              <a:rPr lang="en-US" sz="2400" dirty="0"/>
              <a:t>- Emission range</a:t>
            </a:r>
          </a:p>
          <a:p>
            <a:pPr marL="798513">
              <a:spcAft>
                <a:spcPts val="1000"/>
              </a:spcAft>
            </a:pPr>
            <a:r>
              <a:rPr lang="en-US" sz="2400" dirty="0"/>
              <a:t>- Quantum yield</a:t>
            </a:r>
          </a:p>
          <a:p>
            <a:pPr marL="3476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/>
              <a:t> Same Solvent</a:t>
            </a:r>
          </a:p>
          <a:p>
            <a:pPr marL="347663"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/>
              <a:t> Known Standard	</a:t>
            </a:r>
          </a:p>
          <a:p>
            <a:pPr marL="347663">
              <a:buFont typeface="Arial" pitchFamily="34" charset="0"/>
              <a:buChar char="•"/>
            </a:pPr>
            <a:r>
              <a:rPr lang="en-US" sz="2400" dirty="0"/>
              <a:t> Same Instrument Settings</a:t>
            </a:r>
          </a:p>
          <a:p>
            <a:pPr marL="798513"/>
            <a:r>
              <a:rPr lang="en-US" sz="2400" dirty="0"/>
              <a:t>- Excitation wavelength</a:t>
            </a:r>
          </a:p>
          <a:p>
            <a:pPr marL="798513"/>
            <a:r>
              <a:rPr lang="en-US" sz="2400" dirty="0"/>
              <a:t>- Slit widths</a:t>
            </a:r>
          </a:p>
          <a:p>
            <a:pPr marL="798513"/>
            <a:r>
              <a:rPr lang="en-US" sz="2400" dirty="0"/>
              <a:t>- PMT voltage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2211292" y="861665"/>
            <a:ext cx="4692842" cy="1049433"/>
            <a:chOff x="2204355" y="2577263"/>
            <a:chExt cx="4692842" cy="1049433"/>
          </a:xfrm>
        </p:grpSpPr>
        <p:sp>
          <p:nvSpPr>
            <p:cNvPr id="12" name="Rectangle 11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15" name="Straight Connector 14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 15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27841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High Efficiency Emitters</a:t>
            </a:r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27" y="1695450"/>
            <a:ext cx="8224921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3549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Measuring Quantum Yield</a:t>
            </a:r>
          </a:p>
        </p:txBody>
      </p:sp>
      <p:pic>
        <p:nvPicPr>
          <p:cNvPr id="169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36725"/>
            <a:ext cx="3873500" cy="3404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" y="1194147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Relative Quantum Yield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33950" y="1192609"/>
            <a:ext cx="3873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/>
              <a:t>“Absolute” Quantum Yield</a:t>
            </a: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593" y="1943368"/>
            <a:ext cx="3988209" cy="2991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05608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Absolute Quantum Yield</a:t>
            </a:r>
          </a:p>
        </p:txBody>
      </p:sp>
      <p:sp>
        <p:nvSpPr>
          <p:cNvPr id="4" name="Rectangle 3"/>
          <p:cNvSpPr/>
          <p:nvPr/>
        </p:nvSpPr>
        <p:spPr>
          <a:xfrm>
            <a:off x="2655769" y="1492316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3405865" y="1771832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3544817" y="1357122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72729" y="1780455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227" y="2784798"/>
            <a:ext cx="353377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31577" y="6137680"/>
            <a:ext cx="423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Integrating Sphere</a:t>
            </a:r>
          </a:p>
        </p:txBody>
      </p:sp>
      <p:sp>
        <p:nvSpPr>
          <p:cNvPr id="9" name="Rectangle 8"/>
          <p:cNvSpPr/>
          <p:nvPr/>
        </p:nvSpPr>
        <p:spPr>
          <a:xfrm>
            <a:off x="4206241" y="5316583"/>
            <a:ext cx="666205" cy="182880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830798" y="5245053"/>
            <a:ext cx="136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Detector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743610" y="3657410"/>
            <a:ext cx="136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B0F0"/>
                </a:solidFill>
              </a:rPr>
              <a:t>Source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Absolute Quantum Yield</a:t>
            </a:r>
          </a:p>
        </p:txBody>
      </p:sp>
      <p:pic>
        <p:nvPicPr>
          <p:cNvPr id="1740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29" y="1783565"/>
            <a:ext cx="8332238" cy="3727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5794" y="5763060"/>
            <a:ext cx="85915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Fig. 2. </a:t>
            </a:r>
            <a:r>
              <a:rPr lang="en-US" dirty="0"/>
              <a:t>Schematic diagram of integrating sphere (IS) instrument for measuring absolute fluorescence quantum yields. MC1, MC2: </a:t>
            </a:r>
            <a:r>
              <a:rPr lang="en-US" dirty="0" err="1"/>
              <a:t>monochromators</a:t>
            </a:r>
            <a:r>
              <a:rPr lang="en-US" dirty="0"/>
              <a:t>, OF: optical fiber, SC:</a:t>
            </a:r>
          </a:p>
          <a:p>
            <a:r>
              <a:rPr lang="en-US" dirty="0"/>
              <a:t>sample cell, B: </a:t>
            </a:r>
            <a:r>
              <a:rPr lang="en-US" dirty="0" err="1"/>
              <a:t>buffle</a:t>
            </a:r>
            <a:r>
              <a:rPr lang="en-US" dirty="0"/>
              <a:t>, BT-CCD: back-thinned CCD, PC: personal computer.</a:t>
            </a:r>
          </a:p>
        </p:txBody>
      </p:sp>
      <p:sp>
        <p:nvSpPr>
          <p:cNvPr id="8" name="Rectangle 7"/>
          <p:cNvSpPr/>
          <p:nvPr/>
        </p:nvSpPr>
        <p:spPr>
          <a:xfrm>
            <a:off x="620082" y="747884"/>
            <a:ext cx="25916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/>
              <a:t>Hamamatsu: C9920-02</a:t>
            </a:r>
          </a:p>
        </p:txBody>
      </p:sp>
      <p:sp>
        <p:nvSpPr>
          <p:cNvPr id="9" name="Rectangle 8"/>
          <p:cNvSpPr/>
          <p:nvPr/>
        </p:nvSpPr>
        <p:spPr>
          <a:xfrm>
            <a:off x="137887" y="1116161"/>
            <a:ext cx="385354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(99% </a:t>
            </a:r>
            <a:r>
              <a:rPr lang="en-US" dirty="0" err="1"/>
              <a:t>reﬂectance</a:t>
            </a:r>
            <a:r>
              <a:rPr lang="en-US" dirty="0"/>
              <a:t> for wavelengths from 350 to 1650 nm and over 96% reflectance for wavelengths from 250 to 350 nm)</a:t>
            </a:r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4208" y="2342469"/>
            <a:ext cx="1581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16219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270" y="909551"/>
            <a:ext cx="4140886" cy="57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Absolute Quantum Yield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42742" y="1320799"/>
            <a:ext cx="2801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Full Spectrum</a:t>
            </a:r>
          </a:p>
        </p:txBody>
      </p:sp>
    </p:spTree>
    <p:extLst>
      <p:ext uri="{BB962C8B-B14F-4D97-AF65-F5344CB8AC3E}">
        <p14:creationId xmlns:p14="http://schemas.microsoft.com/office/powerpoint/2010/main" val="25331381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Instrumentation</a:t>
            </a:r>
          </a:p>
        </p:txBody>
      </p:sp>
      <p:pic>
        <p:nvPicPr>
          <p:cNvPr id="212994" name="Picture 2" descr="https://www.chem.fsu.edu/file/u227/20180413_094200%20(640x36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887" y="901462"/>
            <a:ext cx="3887839" cy="2186910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145140" y="3125046"/>
            <a:ext cx="42198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Hamamatsu </a:t>
            </a:r>
            <a:r>
              <a:rPr lang="en-US" b="1" dirty="0" err="1"/>
              <a:t>Quantaurus</a:t>
            </a:r>
            <a:r>
              <a:rPr lang="en-US" b="1" dirty="0"/>
              <a:t>-QY Spectrometer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57400" y="3512848"/>
            <a:ext cx="11109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MAC Lab</a:t>
            </a:r>
          </a:p>
          <a:p>
            <a:pPr algn="ctr"/>
            <a:r>
              <a:rPr lang="en-US" sz="2000" dirty="0"/>
              <a:t>CSL 116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7542" y="4286910"/>
            <a:ext cx="3984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150 W Xenon arc lamp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250-850 nm excitation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CCD detector (200-950 nm)</a:t>
            </a:r>
          </a:p>
        </p:txBody>
      </p:sp>
      <p:pic>
        <p:nvPicPr>
          <p:cNvPr id="212996" name="Picture 4" descr="FLS9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575" y="741362"/>
            <a:ext cx="2743200" cy="2048933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806042" y="4236110"/>
            <a:ext cx="39841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450 W Xenon arc lamp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250-900 nm excitation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PMT detector (300-850 nm)</a:t>
            </a:r>
          </a:p>
        </p:txBody>
      </p:sp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38739" y="1997075"/>
            <a:ext cx="1507911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5724525" y="3145909"/>
            <a:ext cx="18713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Edinburgh FLS980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5678485" y="3444875"/>
            <a:ext cx="16825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/>
              <a:t>Hanson Group</a:t>
            </a:r>
          </a:p>
          <a:p>
            <a:pPr algn="ctr"/>
            <a:r>
              <a:rPr lang="en-US" sz="2000" dirty="0"/>
              <a:t>CSL 5306</a:t>
            </a:r>
          </a:p>
        </p:txBody>
      </p:sp>
    </p:spTree>
    <p:extLst>
      <p:ext uri="{BB962C8B-B14F-4D97-AF65-F5344CB8AC3E}">
        <p14:creationId xmlns:p14="http://schemas.microsoft.com/office/powerpoint/2010/main" val="36918276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1" y="908154"/>
            <a:ext cx="4409986" cy="4200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30283" y="1161161"/>
            <a:ext cx="458628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en-US" sz="2400" dirty="0"/>
              <a:t>Set excitation </a:t>
            </a:r>
            <a:r>
              <a:rPr lang="en-US" sz="2400" dirty="0">
                <a:latin typeface="Symbol" pitchFamily="18" charset="2"/>
              </a:rPr>
              <a:t>l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Insert reference</a:t>
            </a:r>
          </a:p>
          <a:p>
            <a:pPr marL="914400" lvl="1" indent="-457200"/>
            <a:r>
              <a:rPr lang="en-US" sz="2400" dirty="0"/>
              <a:t>	- holder + solvent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Irradiate Reference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dirty="0"/>
              <a:t>Detect output across </a:t>
            </a:r>
          </a:p>
          <a:p>
            <a:pPr marL="457200" indent="-457200"/>
            <a:r>
              <a:rPr lang="en-US" sz="2400" dirty="0"/>
              <a:t>		- excitation and emission</a:t>
            </a:r>
          </a:p>
          <a:p>
            <a:pPr marL="457200" indent="-457200"/>
            <a:r>
              <a:rPr lang="en-US" sz="2400" dirty="0"/>
              <a:t>5)    Insert Sample</a:t>
            </a:r>
          </a:p>
          <a:p>
            <a:pPr marL="914400" lvl="1" indent="-457200"/>
            <a:r>
              <a:rPr lang="en-US" sz="2400" dirty="0"/>
              <a:t>	Holder + solvent + sample</a:t>
            </a:r>
          </a:p>
          <a:p>
            <a:pPr marL="457200" indent="-457200"/>
            <a:r>
              <a:rPr lang="en-US" sz="2400" dirty="0"/>
              <a:t>6)    Repeat 3 and 4</a:t>
            </a:r>
          </a:p>
          <a:p>
            <a:pPr marL="457200" indent="-457200"/>
            <a:r>
              <a:rPr lang="en-US" sz="2400" dirty="0"/>
              <a:t>		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565" y="5486217"/>
            <a:ext cx="5094295" cy="1058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Data Acquisition</a:t>
            </a:r>
          </a:p>
        </p:txBody>
      </p:sp>
    </p:spTree>
    <p:extLst>
      <p:ext uri="{BB962C8B-B14F-4D97-AF65-F5344CB8AC3E}">
        <p14:creationId xmlns:p14="http://schemas.microsoft.com/office/powerpoint/2010/main" val="337272613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Absolute Quantum Yield</a:t>
            </a:r>
          </a:p>
        </p:txBody>
      </p:sp>
      <p:pic>
        <p:nvPicPr>
          <p:cNvPr id="1761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37" y="898069"/>
            <a:ext cx="8598161" cy="5174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68316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37" y="1186214"/>
            <a:ext cx="7964744" cy="5142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Absolute Quantum Yield</a:t>
            </a:r>
          </a:p>
        </p:txBody>
      </p:sp>
    </p:spTree>
    <p:extLst>
      <p:ext uri="{BB962C8B-B14F-4D97-AF65-F5344CB8AC3E}">
        <p14:creationId xmlns:p14="http://schemas.microsoft.com/office/powerpoint/2010/main" val="33528082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179" y="3245289"/>
            <a:ext cx="6939190" cy="318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6875" y="296409"/>
            <a:ext cx="6576332" cy="265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0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7132" y="876299"/>
            <a:ext cx="4628002" cy="316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Self Absorption/Filter Effect</a:t>
            </a: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7800" y="3630479"/>
            <a:ext cx="4051300" cy="2913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1085670" y="2000570"/>
          <a:ext cx="2033587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2" name="CS ChemDraw Drawing" r:id="rId5" imgW="2034101" imgH="819450" progId="ChemDraw.Document.6.0">
                  <p:embed/>
                </p:oleObj>
              </mc:Choice>
              <mc:Fallback>
                <p:oleObj name="CS ChemDraw Drawing" r:id="rId5" imgW="2034101" imgH="819450" progId="ChemDraw.Document.6.0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5670" y="2000570"/>
                        <a:ext cx="2033587" cy="819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354435" y="1517156"/>
            <a:ext cx="14959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TW" sz="2000" dirty="0" err="1">
                <a:latin typeface="Arial" pitchFamily="34" charset="0"/>
              </a:rPr>
              <a:t>Anthracene</a:t>
            </a:r>
            <a:endParaRPr lang="en-US" altLang="zh-TW" sz="2000" dirty="0"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41" y="3906551"/>
            <a:ext cx="4127919" cy="2585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High Efficiency Emitters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044" y="1554479"/>
            <a:ext cx="2989436" cy="3980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78" y="1252310"/>
            <a:ext cx="5328961" cy="2709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5308" y="955973"/>
            <a:ext cx="32381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OLED</a:t>
            </a:r>
          </a:p>
        </p:txBody>
      </p:sp>
    </p:spTree>
    <p:extLst>
      <p:ext uri="{BB962C8B-B14F-4D97-AF65-F5344CB8AC3E}">
        <p14:creationId xmlns:p14="http://schemas.microsoft.com/office/powerpoint/2010/main" val="22429544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4"/>
          <p:cNvSpPr>
            <a:spLocks noChangeShapeType="1"/>
          </p:cNvSpPr>
          <p:nvPr/>
        </p:nvSpPr>
        <p:spPr bwMode="auto">
          <a:xfrm>
            <a:off x="1335318" y="828202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1335318" y="4562002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1716318" y="41048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2554518" y="32666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154718" y="18188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5069118" y="15902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3468918" y="25046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5602518" y="18188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6135918" y="2199802"/>
            <a:ext cx="152400" cy="152400"/>
          </a:xfrm>
          <a:prstGeom prst="ellipse">
            <a:avLst/>
          </a:prstGeom>
          <a:solidFill>
            <a:srgbClr val="3333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024418" y="4638202"/>
            <a:ext cx="316048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Concentration (M)</a:t>
            </a: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 rot="16200000">
            <a:off x="-591114" y="2504631"/>
            <a:ext cx="324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Fluorescence intensity</a:t>
            </a:r>
          </a:p>
        </p:txBody>
      </p:sp>
      <p:sp>
        <p:nvSpPr>
          <p:cNvPr id="15" name="Freeform 15"/>
          <p:cNvSpPr>
            <a:spLocks/>
          </p:cNvSpPr>
          <p:nvPr/>
        </p:nvSpPr>
        <p:spPr bwMode="auto">
          <a:xfrm>
            <a:off x="1640118" y="1247302"/>
            <a:ext cx="4724400" cy="3238500"/>
          </a:xfrm>
          <a:custGeom>
            <a:avLst/>
            <a:gdLst/>
            <a:ahLst/>
            <a:cxnLst>
              <a:cxn ang="0">
                <a:pos x="0" y="2040"/>
              </a:cxn>
              <a:cxn ang="0">
                <a:pos x="1968" y="216"/>
              </a:cxn>
              <a:cxn ang="0">
                <a:pos x="2976" y="744"/>
              </a:cxn>
            </a:cxnLst>
            <a:rect l="0" t="0" r="r" b="b"/>
            <a:pathLst>
              <a:path w="2976" h="2040">
                <a:moveTo>
                  <a:pt x="0" y="2040"/>
                </a:moveTo>
                <a:cubicBezTo>
                  <a:pt x="736" y="1236"/>
                  <a:pt x="1472" y="432"/>
                  <a:pt x="1968" y="216"/>
                </a:cubicBezTo>
                <a:cubicBezTo>
                  <a:pt x="2464" y="0"/>
                  <a:pt x="2808" y="664"/>
                  <a:pt x="2976" y="744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" name="Rectangle 21"/>
          <p:cNvSpPr>
            <a:spLocks noChangeArrowheads="1"/>
          </p:cNvSpPr>
          <p:nvPr/>
        </p:nvSpPr>
        <p:spPr bwMode="auto">
          <a:xfrm>
            <a:off x="5620295" y="947945"/>
            <a:ext cx="1904999" cy="94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</a:pPr>
            <a:r>
              <a:rPr lang="en-US" sz="2800" b="1" dirty="0"/>
              <a:t>Inner filter effect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97899" y="3290806"/>
            <a:ext cx="28248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 = 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f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I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0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(1-10</a:t>
            </a:r>
            <a:r>
              <a:rPr lang="en-US" sz="2800" baseline="30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-A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)</a:t>
            </a:r>
            <a:endParaRPr lang="en-US" sz="2800" dirty="0"/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Self Absorption/Filter Effect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043341" y="5664946"/>
            <a:ext cx="4692842" cy="1049433"/>
            <a:chOff x="2204355" y="2577263"/>
            <a:chExt cx="4692842" cy="1049433"/>
          </a:xfrm>
        </p:grpSpPr>
        <p:sp>
          <p:nvSpPr>
            <p:cNvPr id="19" name="Rectangle 18"/>
            <p:cNvSpPr/>
            <p:nvPr/>
          </p:nvSpPr>
          <p:spPr>
            <a:xfrm>
              <a:off x="2208709" y="2585971"/>
              <a:ext cx="62388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204355" y="3051879"/>
              <a:ext cx="643125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787829" y="2825456"/>
              <a:ext cx="4459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800" dirty="0"/>
            </a:p>
          </p:txBody>
        </p:sp>
        <p:cxnSp>
          <p:nvCxnSpPr>
            <p:cNvPr id="24" name="Straight Connector 23"/>
            <p:cNvCxnSpPr/>
            <p:nvPr/>
          </p:nvCxnSpPr>
          <p:spPr>
            <a:xfrm flipH="1">
              <a:off x="2209867" y="3109328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3353888" y="2581618"/>
              <a:ext cx="47000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 </a:t>
              </a:r>
              <a:endParaRPr lang="en-US" sz="28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3388723" y="3047526"/>
              <a:ext cx="48923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I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 </a:t>
              </a:r>
              <a:endParaRPr lang="en-US" sz="28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880756" y="2821103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28" name="Straight Connector 27"/>
            <p:cNvCxnSpPr/>
            <p:nvPr/>
          </p:nvCxnSpPr>
          <p:spPr>
            <a:xfrm flipH="1">
              <a:off x="3237479" y="3104975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276994" y="2577263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705201" y="2841866"/>
              <a:ext cx="34015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ea typeface="Tahoma" pitchFamily="34" charset="0"/>
                  <a:cs typeface="Tahoma" pitchFamily="34" charset="0"/>
                  <a:sym typeface="MT Extra" pitchFamily="18" charset="2"/>
                </a:rPr>
                <a:t>x</a:t>
              </a:r>
              <a:endParaRPr lang="en-US" sz="2800" dirty="0"/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4265090" y="3113683"/>
              <a:ext cx="135194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31"/>
            <p:cNvSpPr/>
            <p:nvPr/>
          </p:nvSpPr>
          <p:spPr>
            <a:xfrm>
              <a:off x="4272640" y="3103476"/>
              <a:ext cx="14029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(1-10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-A</a:t>
              </a:r>
              <a:r>
                <a:rPr lang="en-US" sz="20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)</a:t>
              </a:r>
              <a:endParaRPr lang="en-US" sz="2800" dirty="0"/>
            </a:p>
          </p:txBody>
        </p:sp>
        <p:cxnSp>
          <p:nvCxnSpPr>
            <p:cNvPr id="33" name="Straight Connector 32"/>
            <p:cNvCxnSpPr/>
            <p:nvPr/>
          </p:nvCxnSpPr>
          <p:spPr>
            <a:xfrm flipH="1">
              <a:off x="6178739" y="3103476"/>
              <a:ext cx="718458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6211487" y="310347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R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6220196" y="2580256"/>
              <a:ext cx="6254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S</a:t>
              </a:r>
              <a:r>
                <a:rPr lang="en-US" sz="2800" baseline="30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2</a:t>
              </a:r>
              <a:endParaRPr lang="en-US" sz="2800" baseline="30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Single Crystal Measurements</a:t>
            </a:r>
          </a:p>
        </p:txBody>
      </p:sp>
      <p:pic>
        <p:nvPicPr>
          <p:cNvPr id="212994" name="Picture 2" descr="http://www.ac.rwth-aachen.de/extern/AKS/atomp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0301" y="718459"/>
            <a:ext cx="4196443" cy="1865086"/>
          </a:xfrm>
          <a:prstGeom prst="rect">
            <a:avLst/>
          </a:prstGeom>
          <a:noFill/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054" y="2686097"/>
            <a:ext cx="5389518" cy="377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Quantum Yield and Lifetime</a:t>
            </a:r>
          </a:p>
        </p:txBody>
      </p:sp>
      <p:sp>
        <p:nvSpPr>
          <p:cNvPr id="3" name="Rectangle 2"/>
          <p:cNvSpPr/>
          <p:nvPr/>
        </p:nvSpPr>
        <p:spPr>
          <a:xfrm>
            <a:off x="127000" y="2613547"/>
            <a:ext cx="9906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Intrinsic or natural lifetime (</a:t>
            </a:r>
            <a:r>
              <a:rPr lang="en-US" sz="2000" b="1" dirty="0" err="1">
                <a:latin typeface="Symbol" pitchFamily="18" charset="2"/>
              </a:rPr>
              <a:t>t</a:t>
            </a:r>
            <a:r>
              <a:rPr lang="en-US" sz="2000" b="1" baseline="-25000" dirty="0" err="1"/>
              <a:t>n</a:t>
            </a:r>
            <a:r>
              <a:rPr lang="en-US" sz="2000" b="1" dirty="0"/>
              <a:t>):</a:t>
            </a:r>
          </a:p>
          <a:p>
            <a:pPr marL="457200"/>
            <a:r>
              <a:rPr lang="en-US" sz="2000" dirty="0"/>
              <a:t>lifetime of the </a:t>
            </a:r>
            <a:r>
              <a:rPr lang="en-US" sz="2000" dirty="0" err="1"/>
              <a:t>fluorophore</a:t>
            </a:r>
            <a:r>
              <a:rPr lang="en-US" sz="2000" dirty="0"/>
              <a:t> in the absence of non-</a:t>
            </a:r>
            <a:r>
              <a:rPr lang="en-US" sz="2000" dirty="0" err="1"/>
              <a:t>radiative</a:t>
            </a:r>
            <a:r>
              <a:rPr lang="en-US" sz="2000" dirty="0"/>
              <a:t> processes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631016" y="3222604"/>
            <a:ext cx="1748618" cy="975173"/>
            <a:chOff x="3489371" y="2985334"/>
            <a:chExt cx="1748618" cy="975173"/>
          </a:xfrm>
        </p:grpSpPr>
        <p:sp>
          <p:nvSpPr>
            <p:cNvPr id="5" name="Rectangle 4"/>
            <p:cNvSpPr/>
            <p:nvPr/>
          </p:nvSpPr>
          <p:spPr>
            <a:xfrm>
              <a:off x="4656846" y="3437287"/>
              <a:ext cx="4299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endParaRPr lang="en-US" sz="2800" i="1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489371" y="3205802"/>
              <a:ext cx="7360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Symbol" pitchFamily="18" charset="2"/>
                </a:rPr>
                <a:t>t</a:t>
              </a:r>
              <a:r>
                <a:rPr lang="en-US" sz="2800" baseline="-25000" dirty="0" err="1"/>
                <a:t>n</a:t>
              </a:r>
              <a:r>
                <a:rPr lang="en-US" sz="2800" dirty="0">
                  <a:latin typeface="Symbol" pitchFamily="18" charset="2"/>
                </a:rPr>
                <a:t> </a:t>
              </a:r>
              <a:r>
                <a:rPr lang="en-US" sz="2800" dirty="0"/>
                <a:t>=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641724" y="298533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4389117" y="3496573"/>
              <a:ext cx="848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78107" y="4454323"/>
            <a:ext cx="88449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Radiative</a:t>
            </a:r>
            <a:r>
              <a:rPr lang="en-US" sz="2000" b="1" dirty="0"/>
              <a:t> Rate and Extinction Coefficient: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432529" y="4943565"/>
            <a:ext cx="4142896" cy="1082847"/>
            <a:chOff x="2000729" y="5502365"/>
            <a:chExt cx="4142896" cy="1082847"/>
          </a:xfrm>
        </p:grpSpPr>
        <p:graphicFrame>
          <p:nvGraphicFramePr>
            <p:cNvPr id="225281" name="Object 5"/>
            <p:cNvGraphicFramePr>
              <a:graphicFrameLocks noChangeAspect="1"/>
            </p:cNvGraphicFramePr>
            <p:nvPr/>
          </p:nvGraphicFramePr>
          <p:xfrm>
            <a:off x="2867025" y="5502365"/>
            <a:ext cx="3276600" cy="969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285" name="Equation" r:id="rId3" imgW="1473200" imgH="457200" progId="">
                    <p:embed/>
                  </p:oleObj>
                </mc:Choice>
                <mc:Fallback>
                  <p:oleObj name="Equation" r:id="rId3" imgW="1473200" imgH="4572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025" y="5502365"/>
                          <a:ext cx="3276600" cy="969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5" name="Rectangle 14"/>
            <p:cNvSpPr/>
            <p:nvPr/>
          </p:nvSpPr>
          <p:spPr>
            <a:xfrm>
              <a:off x="2000729" y="5717443"/>
              <a:ext cx="4299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endParaRPr lang="en-US" sz="2800" i="1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26921" y="5721089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840309" y="6082510"/>
              <a:ext cx="466794" cy="502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4000" baseline="30000" dirty="0" err="1">
                  <a:latin typeface="Symbol" pitchFamily="18" charset="2"/>
                </a:rPr>
                <a:t>t</a:t>
              </a:r>
              <a:r>
                <a:rPr lang="en-US" sz="2800" baseline="30000" dirty="0" err="1"/>
                <a:t>n</a:t>
              </a:r>
              <a:endParaRPr lang="en-US" sz="4000" baseline="30000" dirty="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090737" y="844034"/>
            <a:ext cx="4829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Substitution for photon flux and the relationship between k</a:t>
            </a:r>
            <a:r>
              <a:rPr lang="en-US" baseline="-25000" dirty="0"/>
              <a:t>A</a:t>
            </a:r>
            <a:r>
              <a:rPr lang="en-US" dirty="0"/>
              <a:t> and </a:t>
            </a:r>
            <a:r>
              <a:rPr lang="en-US" dirty="0" err="1"/>
              <a:t>k</a:t>
            </a:r>
            <a:r>
              <a:rPr lang="en-US" baseline="-25000" dirty="0" err="1"/>
              <a:t>r</a:t>
            </a:r>
            <a:r>
              <a:rPr lang="en-US" dirty="0"/>
              <a:t> then (</a:t>
            </a:r>
            <a:r>
              <a:rPr lang="en-US" b="1" dirty="0"/>
              <a:t>math happens</a:t>
            </a:r>
            <a:r>
              <a:rPr lang="en-US" dirty="0"/>
              <a:t>):</a:t>
            </a:r>
          </a:p>
        </p:txBody>
      </p:sp>
      <p:graphicFrame>
        <p:nvGraphicFramePr>
          <p:cNvPr id="19" name="Object 5"/>
          <p:cNvGraphicFramePr>
            <a:graphicFrameLocks noChangeAspect="1"/>
          </p:cNvGraphicFramePr>
          <p:nvPr/>
        </p:nvGraphicFramePr>
        <p:xfrm>
          <a:off x="3494088" y="1581150"/>
          <a:ext cx="2057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6" name="Equation" r:id="rId5" imgW="965200" imgH="431800" progId="Equation.3">
                  <p:embed/>
                </p:oleObj>
              </mc:Choice>
              <mc:Fallback>
                <p:oleObj name="Equation" r:id="rId5" imgW="965200" imgH="431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4088" y="1581150"/>
                        <a:ext cx="20574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>
          <a:xfrm>
            <a:off x="5365569" y="5216031"/>
            <a:ext cx="438332" cy="446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00299" y="5224371"/>
            <a:ext cx="501469" cy="490629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5502193" y="4769060"/>
            <a:ext cx="2849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Extinction Coefficient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49928" y="5554645"/>
            <a:ext cx="19727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3333FF"/>
                </a:solidFill>
              </a:rPr>
              <a:t>Radiative</a:t>
            </a:r>
            <a:r>
              <a:rPr lang="en-US" sz="2400" dirty="0">
                <a:solidFill>
                  <a:srgbClr val="3333FF"/>
                </a:solidFill>
              </a:rPr>
              <a:t> Rate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22" grpId="0" animBg="1"/>
      <p:bldP spid="23" grpId="0" animBg="1"/>
      <p:bldP spid="24" grpId="0"/>
      <p:bldP spid="2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000" b="1">
                <a:solidFill>
                  <a:srgbClr val="FF0000"/>
                </a:solidFill>
                <a:latin typeface="Times New Roman" pitchFamily="18" charset="0"/>
              </a:rPr>
              <a:t>Relationship between absorption intensity and fluorescence lifetime</a:t>
            </a:r>
            <a:endParaRPr lang="en-US" altLang="ko-KR" sz="2000" b="1">
              <a:latin typeface="Times New Roman" pitchFamily="18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1905000"/>
            <a:ext cx="8229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GB" altLang="ko-KR" sz="1400" i="1" dirty="0">
              <a:ea typeface="Batang" pitchFamily="18" charset="-127"/>
              <a:sym typeface="Symbol" pitchFamily="18" charset="2"/>
            </a:endParaRPr>
          </a:p>
          <a:p>
            <a:r>
              <a:rPr lang="en-GB" altLang="ko-KR" sz="1400" i="1" dirty="0">
                <a:ea typeface="Batang" pitchFamily="18" charset="-127"/>
                <a:sym typeface="Symbol" pitchFamily="18" charset="2"/>
              </a:rPr>
              <a:t>                                                                                                                      </a:t>
            </a:r>
            <a:endParaRPr lang="en-US" altLang="ko-KR" sz="2000" dirty="0">
              <a:cs typeface="Arial" pitchFamily="34" charset="0"/>
            </a:endParaRPr>
          </a:p>
          <a:p>
            <a:r>
              <a:rPr lang="en-US" altLang="ko-KR" sz="2000" b="1" dirty="0">
                <a:cs typeface="Arial" pitchFamily="34" charset="0"/>
              </a:rPr>
              <a:t>Strickler-Berg relation</a:t>
            </a:r>
          </a:p>
          <a:p>
            <a:r>
              <a:rPr lang="en-US" altLang="ko-KR" sz="2000" dirty="0">
                <a:cs typeface="Arial" pitchFamily="34" charset="0"/>
              </a:rPr>
              <a:t>    </a:t>
            </a:r>
          </a:p>
          <a:p>
            <a:r>
              <a:rPr lang="en-US" altLang="ko-KR" sz="2000" dirty="0">
                <a:cs typeface="Arial" pitchFamily="34" charset="0"/>
              </a:rPr>
              <a:t>    The relation of the </a:t>
            </a:r>
            <a:r>
              <a:rPr lang="en-US" altLang="ko-KR" sz="2000" dirty="0">
                <a:solidFill>
                  <a:srgbClr val="339933"/>
                </a:solidFill>
                <a:cs typeface="Arial" pitchFamily="34" charset="0"/>
              </a:rPr>
              <a:t>radiative lifetime of the molecule</a:t>
            </a:r>
            <a:r>
              <a:rPr lang="en-US" altLang="ko-KR" sz="2000" dirty="0">
                <a:cs typeface="Arial" pitchFamily="34" charset="0"/>
              </a:rPr>
              <a:t> and the </a:t>
            </a:r>
            <a:r>
              <a:rPr lang="en-US" altLang="ko-KR" sz="2000" dirty="0">
                <a:solidFill>
                  <a:srgbClr val="339933"/>
                </a:solidFill>
                <a:cs typeface="Arial" pitchFamily="34" charset="0"/>
              </a:rPr>
              <a:t>absorption</a:t>
            </a:r>
          </a:p>
          <a:p>
            <a:r>
              <a:rPr lang="en-US" altLang="ko-KR" sz="2000" dirty="0">
                <a:solidFill>
                  <a:srgbClr val="339933"/>
                </a:solidFill>
                <a:cs typeface="Arial" pitchFamily="34" charset="0"/>
              </a:rPr>
              <a:t>    coefficient</a:t>
            </a:r>
            <a:r>
              <a:rPr lang="en-US" altLang="ko-KR" sz="2000" dirty="0">
                <a:cs typeface="Arial" pitchFamily="34" charset="0"/>
              </a:rPr>
              <a:t> over the spectrum</a:t>
            </a:r>
          </a:p>
          <a:p>
            <a:endParaRPr lang="en-US" altLang="ko-KR" sz="2000" dirty="0">
              <a:cs typeface="Arial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14600" y="5791200"/>
            <a:ext cx="5638800" cy="762000"/>
            <a:chOff x="1584" y="3648"/>
            <a:chExt cx="3552" cy="480"/>
          </a:xfrm>
        </p:grpSpPr>
        <p:graphicFrame>
          <p:nvGraphicFramePr>
            <p:cNvPr id="10249" name="Object 15"/>
            <p:cNvGraphicFramePr>
              <a:graphicFrameLocks noChangeAspect="1"/>
            </p:cNvGraphicFramePr>
            <p:nvPr/>
          </p:nvGraphicFramePr>
          <p:xfrm>
            <a:off x="1616" y="3984"/>
            <a:ext cx="115" cy="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59" name="Equation" r:id="rId3" imgW="126835" imgH="139518" progId="">
                    <p:embed/>
                  </p:oleObj>
                </mc:Choice>
                <mc:Fallback>
                  <p:oleObj name="Equation" r:id="rId3" imgW="126835" imgH="139518" progId="">
                    <p:embed/>
                    <p:pic>
                      <p:nvPicPr>
                        <p:cNvPr id="0" name="Object 1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16" y="3984"/>
                          <a:ext cx="115" cy="12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250" name="Rectangle 6"/>
            <p:cNvSpPr>
              <a:spLocks noChangeArrowheads="1"/>
            </p:cNvSpPr>
            <p:nvPr/>
          </p:nvSpPr>
          <p:spPr bwMode="auto">
            <a:xfrm>
              <a:off x="1584" y="3648"/>
              <a:ext cx="3552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altLang="ko-KR" sz="1400" dirty="0">
                  <a:ea typeface="Batang" pitchFamily="18" charset="-127"/>
                </a:rPr>
                <a:t>n: refractive index of medium	</a:t>
              </a:r>
            </a:p>
            <a:p>
              <a:r>
                <a:rPr lang="en-GB" altLang="ko-KR" sz="1400" i="1" dirty="0">
                  <a:ea typeface="Batang" pitchFamily="18" charset="-127"/>
                  <a:sym typeface="Symbol" pitchFamily="18" charset="2"/>
                </a:rPr>
                <a:t></a:t>
              </a:r>
              <a:r>
                <a:rPr lang="en-GB" altLang="ko-KR" sz="1400" dirty="0">
                  <a:ea typeface="Batang" pitchFamily="18" charset="-127"/>
                </a:rPr>
                <a:t>:</a:t>
              </a:r>
              <a:r>
                <a:rPr lang="en-GB" altLang="ko-KR" sz="1400" i="1" dirty="0">
                  <a:ea typeface="Batang" pitchFamily="18" charset="-127"/>
                  <a:sym typeface="Symbol" pitchFamily="18" charset="2"/>
                </a:rPr>
                <a:t> </a:t>
              </a:r>
              <a:r>
                <a:rPr lang="en-GB" altLang="ko-KR" sz="1400" dirty="0">
                  <a:ea typeface="Batang" pitchFamily="18" charset="-127"/>
                  <a:sym typeface="Symbol" pitchFamily="18" charset="2"/>
                </a:rPr>
                <a:t>position of the</a:t>
              </a:r>
              <a:r>
                <a:rPr lang="en-GB" altLang="ko-KR" sz="1400" i="1" dirty="0">
                  <a:ea typeface="Batang" pitchFamily="18" charset="-127"/>
                  <a:sym typeface="Symbol" pitchFamily="18" charset="2"/>
                </a:rPr>
                <a:t> </a:t>
              </a:r>
              <a:r>
                <a:rPr lang="en-GB" altLang="ko-KR" sz="1400" dirty="0">
                  <a:ea typeface="Batang" pitchFamily="18" charset="-127"/>
                  <a:sym typeface="Symbol" pitchFamily="18" charset="2"/>
                </a:rPr>
                <a:t>absorption maxima in </a:t>
              </a:r>
              <a:r>
                <a:rPr lang="en-GB" altLang="ko-KR" sz="1400" dirty="0" err="1">
                  <a:ea typeface="Batang" pitchFamily="18" charset="-127"/>
                  <a:sym typeface="Symbol" pitchFamily="18" charset="2"/>
                </a:rPr>
                <a:t>wavenumbers</a:t>
              </a:r>
              <a:r>
                <a:rPr lang="en-GB" altLang="ko-KR" sz="1400" dirty="0">
                  <a:ea typeface="Batang" pitchFamily="18" charset="-127"/>
                  <a:sym typeface="Symbol" pitchFamily="18" charset="2"/>
                </a:rPr>
                <a:t> [cm</a:t>
              </a:r>
              <a:r>
                <a:rPr lang="en-GB" altLang="ko-KR" sz="1400" baseline="30000" dirty="0">
                  <a:ea typeface="Batang" pitchFamily="18" charset="-127"/>
                  <a:sym typeface="Symbol" pitchFamily="18" charset="2"/>
                </a:rPr>
                <a:t>-1</a:t>
              </a:r>
              <a:r>
                <a:rPr lang="en-GB" altLang="ko-KR" sz="1400" dirty="0">
                  <a:ea typeface="Batang" pitchFamily="18" charset="-127"/>
                  <a:sym typeface="Symbol" pitchFamily="18" charset="2"/>
                </a:rPr>
                <a:t>]</a:t>
              </a:r>
              <a:r>
                <a:rPr lang="en-US" altLang="ko-KR" sz="1400" dirty="0">
                  <a:sym typeface="Symbol" pitchFamily="18" charset="2"/>
                </a:rPr>
                <a:t> </a:t>
              </a:r>
            </a:p>
          </p:txBody>
        </p:sp>
        <p:sp>
          <p:nvSpPr>
            <p:cNvPr id="10251" name="Rectangle 16"/>
            <p:cNvSpPr>
              <a:spLocks noChangeArrowheads="1"/>
            </p:cNvSpPr>
            <p:nvPr/>
          </p:nvSpPr>
          <p:spPr bwMode="auto">
            <a:xfrm>
              <a:off x="1672" y="3936"/>
              <a:ext cx="118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altLang="ko-KR" sz="1400">
                  <a:ea typeface="Batang" pitchFamily="18" charset="-127"/>
                  <a:sym typeface="Symbol" pitchFamily="18" charset="2"/>
                </a:rPr>
                <a:t>: absorption coefficient</a:t>
              </a:r>
              <a:r>
                <a:rPr lang="en-US" altLang="ko-KR" sz="1400">
                  <a:sym typeface="Symbol" pitchFamily="18" charset="2"/>
                </a:rPr>
                <a:t> 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19829" y="3876765"/>
            <a:ext cx="4142896" cy="1082847"/>
            <a:chOff x="2000729" y="5502365"/>
            <a:chExt cx="4142896" cy="1082847"/>
          </a:xfrm>
        </p:grpSpPr>
        <p:graphicFrame>
          <p:nvGraphicFramePr>
            <p:cNvPr id="13" name="Object 5"/>
            <p:cNvGraphicFramePr>
              <a:graphicFrameLocks noChangeAspect="1"/>
            </p:cNvGraphicFramePr>
            <p:nvPr/>
          </p:nvGraphicFramePr>
          <p:xfrm>
            <a:off x="2867025" y="5502365"/>
            <a:ext cx="3276600" cy="969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9560" name="Equation" r:id="rId5" imgW="1473200" imgH="457200" progId="">
                    <p:embed/>
                  </p:oleObj>
                </mc:Choice>
                <mc:Fallback>
                  <p:oleObj name="Equation" r:id="rId5" imgW="1473200" imgH="457200" progId="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67025" y="5502365"/>
                          <a:ext cx="3276600" cy="9699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2000729" y="5717443"/>
              <a:ext cx="4299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endParaRPr lang="en-US" sz="2800" i="1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426921" y="5721089"/>
              <a:ext cx="36420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/>
                <a:t>=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840309" y="6082510"/>
              <a:ext cx="466794" cy="50270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US" sz="4000" baseline="30000" dirty="0" err="1">
                  <a:latin typeface="Symbol" pitchFamily="18" charset="2"/>
                </a:rPr>
                <a:t>t</a:t>
              </a:r>
              <a:r>
                <a:rPr lang="en-US" sz="2800" baseline="30000" dirty="0" err="1"/>
                <a:t>n</a:t>
              </a:r>
              <a:endParaRPr lang="en-US" sz="4000" baseline="30000" dirty="0"/>
            </a:p>
          </p:txBody>
        </p:sp>
      </p:grpSp>
      <p:sp>
        <p:nvSpPr>
          <p:cNvPr id="17" name="Rectangle 16"/>
          <p:cNvSpPr/>
          <p:nvPr/>
        </p:nvSpPr>
        <p:spPr>
          <a:xfrm>
            <a:off x="155575" y="1411069"/>
            <a:ext cx="8775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Strickler</a:t>
            </a:r>
            <a:r>
              <a:rPr lang="en-US" dirty="0"/>
              <a:t> and Berg “Relationship between Absorption Intensity and Fluorescence Lifetime of Molecules” </a:t>
            </a:r>
            <a:r>
              <a:rPr lang="en-US" i="1" dirty="0"/>
              <a:t>J. Chem. Phys</a:t>
            </a:r>
            <a:r>
              <a:rPr lang="en-US" dirty="0"/>
              <a:t>. </a:t>
            </a:r>
            <a:r>
              <a:rPr lang="en-US" b="1" dirty="0"/>
              <a:t>1962</a:t>
            </a:r>
            <a:r>
              <a:rPr lang="en-US" dirty="0"/>
              <a:t>, 37, 814.</a:t>
            </a: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Relationship between Einstein A and B coefficients</a:t>
            </a:r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268" name="Rectangle 9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1269" name="Object 10"/>
          <p:cNvGraphicFramePr>
            <a:graphicFrameLocks noChangeAspect="1"/>
          </p:cNvGraphicFramePr>
          <p:nvPr/>
        </p:nvGraphicFramePr>
        <p:xfrm>
          <a:off x="990600" y="2590800"/>
          <a:ext cx="3048000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4" name="Equation" r:id="rId3" imgW="1968500" imgH="469900" progId="">
                  <p:embed/>
                </p:oleObj>
              </mc:Choice>
              <mc:Fallback>
                <p:oleObj name="Equation" r:id="rId3" imgW="1968500" imgH="46990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90800"/>
                        <a:ext cx="3048000" cy="693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0" name="Object 18"/>
          <p:cNvGraphicFramePr>
            <a:graphicFrameLocks noChangeAspect="1"/>
          </p:cNvGraphicFramePr>
          <p:nvPr/>
        </p:nvGraphicFramePr>
        <p:xfrm>
          <a:off x="1143000" y="4267200"/>
          <a:ext cx="20574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5" name="Equation" r:id="rId5" imgW="1193800" imgH="228600" progId="">
                  <p:embed/>
                </p:oleObj>
              </mc:Choice>
              <mc:Fallback>
                <p:oleObj name="Equation" r:id="rId5" imgW="1193800" imgH="228600" progId="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267200"/>
                        <a:ext cx="2057400" cy="377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1" name="Object 19"/>
          <p:cNvGraphicFramePr>
            <a:graphicFrameLocks noChangeAspect="1"/>
          </p:cNvGraphicFramePr>
          <p:nvPr/>
        </p:nvGraphicFramePr>
        <p:xfrm>
          <a:off x="1066800" y="5410200"/>
          <a:ext cx="320040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586" name="Equation" r:id="rId7" imgW="1816100" imgH="228600" progId="">
                  <p:embed/>
                </p:oleObj>
              </mc:Choice>
              <mc:Fallback>
                <p:oleObj name="Equation" r:id="rId7" imgW="1816100" imgH="228600" progId="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410200"/>
                        <a:ext cx="3200400" cy="382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31"/>
          <p:cNvSpPr>
            <a:spLocks noChangeArrowheads="1"/>
          </p:cNvSpPr>
          <p:nvPr/>
        </p:nvSpPr>
        <p:spPr bwMode="auto">
          <a:xfrm>
            <a:off x="533400" y="1447800"/>
            <a:ext cx="81407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Suppose a large number of molecules, immersed in a nonabsorbing medium with</a:t>
            </a:r>
          </a:p>
          <a:p>
            <a:r>
              <a:rPr lang="en-US" altLang="ko-KR" sz="1800"/>
              <a:t>refractive index n, to be within a cavity in some material at temperature T,</a:t>
            </a:r>
          </a:p>
          <a:p>
            <a:endParaRPr lang="en-US" altLang="ko-KR" sz="1800"/>
          </a:p>
          <a:p>
            <a:r>
              <a:rPr lang="en-US" altLang="ko-KR" sz="1800">
                <a:solidFill>
                  <a:srgbClr val="339933"/>
                </a:solidFill>
              </a:rPr>
              <a:t>The radiation density</a:t>
            </a:r>
            <a:r>
              <a:rPr lang="en-US" altLang="ko-KR" sz="1800"/>
              <a:t> within the medium is given by Planck’s blackbody radiation law,</a:t>
            </a:r>
          </a:p>
        </p:txBody>
      </p:sp>
      <p:sp>
        <p:nvSpPr>
          <p:cNvPr id="11273" name="Rectangle 32"/>
          <p:cNvSpPr>
            <a:spLocks noChangeArrowheads="1"/>
          </p:cNvSpPr>
          <p:nvPr/>
        </p:nvSpPr>
        <p:spPr bwMode="auto">
          <a:xfrm>
            <a:off x="533400" y="3505200"/>
            <a:ext cx="838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/>
              <a:t>By the definition of the Einstein transition probability coefficients,</a:t>
            </a:r>
          </a:p>
          <a:p>
            <a:r>
              <a:rPr lang="en-US" altLang="ko-KR" sz="1800" dirty="0">
                <a:solidFill>
                  <a:srgbClr val="339933"/>
                </a:solidFill>
              </a:rPr>
              <a:t>the rate of molecules</a:t>
            </a:r>
            <a:r>
              <a:rPr lang="en-US" altLang="ko-KR" sz="1800" dirty="0"/>
              <a:t> going from </a:t>
            </a:r>
            <a:r>
              <a:rPr lang="en-US" altLang="ko-KR" sz="1800" i="1" dirty="0">
                <a:solidFill>
                  <a:srgbClr val="FF0000"/>
                </a:solidFill>
              </a:rPr>
              <a:t>lower state 1</a:t>
            </a:r>
            <a:r>
              <a:rPr lang="en-US" altLang="ko-KR" sz="1800" dirty="0"/>
              <a:t> to </a:t>
            </a:r>
            <a:r>
              <a:rPr lang="en-US" altLang="ko-KR" sz="1800" i="1" dirty="0">
                <a:solidFill>
                  <a:srgbClr val="FF0000"/>
                </a:solidFill>
              </a:rPr>
              <a:t>upper state 2</a:t>
            </a:r>
            <a:r>
              <a:rPr lang="en-US" altLang="ko-KR" sz="1800" dirty="0"/>
              <a:t> by absorption of radiation,</a:t>
            </a:r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562600" y="4267200"/>
            <a:ext cx="3208338" cy="581025"/>
            <a:chOff x="3504" y="2688"/>
            <a:chExt cx="2021" cy="366"/>
          </a:xfrm>
        </p:grpSpPr>
        <p:sp>
          <p:nvSpPr>
            <p:cNvPr id="11284" name="Rectangle 33"/>
            <p:cNvSpPr>
              <a:spLocks noChangeArrowheads="1"/>
            </p:cNvSpPr>
            <p:nvPr/>
          </p:nvSpPr>
          <p:spPr bwMode="auto">
            <a:xfrm>
              <a:off x="3504" y="2688"/>
              <a:ext cx="2021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600" i="1" dirty="0"/>
                <a:t>N</a:t>
              </a:r>
              <a:r>
                <a:rPr lang="en-US" altLang="ko-KR" sz="1600" i="1" baseline="-25000" dirty="0"/>
                <a:t>1a </a:t>
              </a:r>
              <a:r>
                <a:rPr lang="en-US" altLang="ko-KR" sz="1600" i="1" dirty="0"/>
                <a:t>: number of molecules in state 1a</a:t>
              </a:r>
            </a:p>
            <a:p>
              <a:r>
                <a:rPr lang="en-US" altLang="ko-KR" sz="1600" i="1" dirty="0"/>
                <a:t>v </a:t>
              </a:r>
              <a:r>
                <a:rPr lang="en-US" altLang="ko-KR" sz="1600" i="1" baseline="-25000" dirty="0"/>
                <a:t>1a   2b </a:t>
              </a:r>
              <a:r>
                <a:rPr lang="en-US" altLang="ko-KR" sz="1600" i="1" dirty="0"/>
                <a:t>: frequency of the transition</a:t>
              </a:r>
            </a:p>
          </p:txBody>
        </p:sp>
        <p:sp>
          <p:nvSpPr>
            <p:cNvPr id="11285" name="Line 34"/>
            <p:cNvSpPr>
              <a:spLocks noChangeShapeType="1"/>
            </p:cNvSpPr>
            <p:nvPr/>
          </p:nvSpPr>
          <p:spPr bwMode="auto">
            <a:xfrm>
              <a:off x="3760" y="2992"/>
              <a:ext cx="48" cy="0"/>
            </a:xfrm>
            <a:prstGeom prst="line">
              <a:avLst/>
            </a:prstGeom>
            <a:noFill/>
            <a:ln w="3175">
              <a:solidFill>
                <a:schemeClr val="tx1"/>
              </a:solidFill>
              <a:round/>
              <a:headEnd/>
              <a:tailEnd type="arrow" w="sm" len="sm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75" name="Rectangle 35"/>
          <p:cNvSpPr>
            <a:spLocks noChangeArrowheads="1"/>
          </p:cNvSpPr>
          <p:nvPr/>
        </p:nvSpPr>
        <p:spPr bwMode="auto">
          <a:xfrm>
            <a:off x="533400" y="4953000"/>
            <a:ext cx="695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rate at which molecules undergo this downward transition</a:t>
            </a:r>
            <a:r>
              <a:rPr lang="en-US" altLang="ko-KR" sz="1800"/>
              <a:t> is given by</a:t>
            </a:r>
          </a:p>
        </p:txBody>
      </p:sp>
      <p:sp>
        <p:nvSpPr>
          <p:cNvPr id="11276" name="Rectangle 37"/>
          <p:cNvSpPr>
            <a:spLocks noChangeArrowheads="1"/>
          </p:cNvSpPr>
          <p:nvPr/>
        </p:nvSpPr>
        <p:spPr bwMode="auto">
          <a:xfrm>
            <a:off x="609600" y="59436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At equilibrium the two rates must be equal, so by equating (2) and (3),</a:t>
            </a:r>
          </a:p>
        </p:txBody>
      </p:sp>
      <p:sp>
        <p:nvSpPr>
          <p:cNvPr id="11277" name="Rectangle 39"/>
          <p:cNvSpPr>
            <a:spLocks noChangeArrowheads="1"/>
          </p:cNvSpPr>
          <p:nvPr/>
        </p:nvSpPr>
        <p:spPr bwMode="auto">
          <a:xfrm>
            <a:off x="4724400" y="42672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-(2)</a:t>
            </a:r>
          </a:p>
        </p:txBody>
      </p:sp>
      <p:sp>
        <p:nvSpPr>
          <p:cNvPr id="11278" name="Rectangle 40"/>
          <p:cNvSpPr>
            <a:spLocks noChangeArrowheads="1"/>
          </p:cNvSpPr>
          <p:nvPr/>
        </p:nvSpPr>
        <p:spPr bwMode="auto">
          <a:xfrm>
            <a:off x="4724400" y="28194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-(1)</a:t>
            </a:r>
          </a:p>
        </p:txBody>
      </p:sp>
      <p:sp>
        <p:nvSpPr>
          <p:cNvPr id="11279" name="Rectangle 41"/>
          <p:cNvSpPr>
            <a:spLocks noChangeArrowheads="1"/>
          </p:cNvSpPr>
          <p:nvPr/>
        </p:nvSpPr>
        <p:spPr bwMode="auto">
          <a:xfrm>
            <a:off x="4724400" y="5334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-(3)</a:t>
            </a:r>
          </a:p>
        </p:txBody>
      </p:sp>
      <p:sp>
        <p:nvSpPr>
          <p:cNvPr id="11280" name="Freeform 42"/>
          <p:cNvSpPr>
            <a:spLocks/>
          </p:cNvSpPr>
          <p:nvPr/>
        </p:nvSpPr>
        <p:spPr bwMode="auto">
          <a:xfrm>
            <a:off x="1524000" y="5791200"/>
            <a:ext cx="914400" cy="76200"/>
          </a:xfrm>
          <a:custGeom>
            <a:avLst/>
            <a:gdLst>
              <a:gd name="T0" fmla="*/ 0 w 576"/>
              <a:gd name="T1" fmla="*/ 76200 h 48"/>
              <a:gd name="T2" fmla="*/ 152400 w 576"/>
              <a:gd name="T3" fmla="*/ 0 h 48"/>
              <a:gd name="T4" fmla="*/ 228600 w 576"/>
              <a:gd name="T5" fmla="*/ 76200 h 48"/>
              <a:gd name="T6" fmla="*/ 381000 w 576"/>
              <a:gd name="T7" fmla="*/ 0 h 48"/>
              <a:gd name="T8" fmla="*/ 457200 w 576"/>
              <a:gd name="T9" fmla="*/ 76200 h 48"/>
              <a:gd name="T10" fmla="*/ 609600 w 576"/>
              <a:gd name="T11" fmla="*/ 0 h 48"/>
              <a:gd name="T12" fmla="*/ 685800 w 576"/>
              <a:gd name="T13" fmla="*/ 76200 h 48"/>
              <a:gd name="T14" fmla="*/ 914400 w 576"/>
              <a:gd name="T15" fmla="*/ 0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" h="48">
                <a:moveTo>
                  <a:pt x="0" y="48"/>
                </a:moveTo>
                <a:cubicBezTo>
                  <a:pt x="36" y="24"/>
                  <a:pt x="72" y="0"/>
                  <a:pt x="96" y="0"/>
                </a:cubicBezTo>
                <a:cubicBezTo>
                  <a:pt x="120" y="0"/>
                  <a:pt x="120" y="48"/>
                  <a:pt x="144" y="48"/>
                </a:cubicBezTo>
                <a:cubicBezTo>
                  <a:pt x="168" y="48"/>
                  <a:pt x="216" y="0"/>
                  <a:pt x="240" y="0"/>
                </a:cubicBezTo>
                <a:cubicBezTo>
                  <a:pt x="264" y="0"/>
                  <a:pt x="264" y="48"/>
                  <a:pt x="288" y="48"/>
                </a:cubicBezTo>
                <a:cubicBezTo>
                  <a:pt x="312" y="48"/>
                  <a:pt x="360" y="0"/>
                  <a:pt x="384" y="0"/>
                </a:cubicBezTo>
                <a:cubicBezTo>
                  <a:pt x="408" y="0"/>
                  <a:pt x="400" y="48"/>
                  <a:pt x="432" y="48"/>
                </a:cubicBezTo>
                <a:cubicBezTo>
                  <a:pt x="464" y="48"/>
                  <a:pt x="546" y="10"/>
                  <a:pt x="57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1" name="Freeform 43"/>
          <p:cNvSpPr>
            <a:spLocks/>
          </p:cNvSpPr>
          <p:nvPr/>
        </p:nvSpPr>
        <p:spPr bwMode="auto">
          <a:xfrm>
            <a:off x="2514600" y="5791200"/>
            <a:ext cx="914400" cy="76200"/>
          </a:xfrm>
          <a:custGeom>
            <a:avLst/>
            <a:gdLst>
              <a:gd name="T0" fmla="*/ 0 w 576"/>
              <a:gd name="T1" fmla="*/ 76200 h 48"/>
              <a:gd name="T2" fmla="*/ 152400 w 576"/>
              <a:gd name="T3" fmla="*/ 0 h 48"/>
              <a:gd name="T4" fmla="*/ 228600 w 576"/>
              <a:gd name="T5" fmla="*/ 76200 h 48"/>
              <a:gd name="T6" fmla="*/ 381000 w 576"/>
              <a:gd name="T7" fmla="*/ 0 h 48"/>
              <a:gd name="T8" fmla="*/ 457200 w 576"/>
              <a:gd name="T9" fmla="*/ 76200 h 48"/>
              <a:gd name="T10" fmla="*/ 609600 w 576"/>
              <a:gd name="T11" fmla="*/ 0 h 48"/>
              <a:gd name="T12" fmla="*/ 685800 w 576"/>
              <a:gd name="T13" fmla="*/ 76200 h 48"/>
              <a:gd name="T14" fmla="*/ 914400 w 576"/>
              <a:gd name="T15" fmla="*/ 0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" h="48">
                <a:moveTo>
                  <a:pt x="0" y="48"/>
                </a:moveTo>
                <a:cubicBezTo>
                  <a:pt x="36" y="24"/>
                  <a:pt x="72" y="0"/>
                  <a:pt x="96" y="0"/>
                </a:cubicBezTo>
                <a:cubicBezTo>
                  <a:pt x="120" y="0"/>
                  <a:pt x="120" y="48"/>
                  <a:pt x="144" y="48"/>
                </a:cubicBezTo>
                <a:cubicBezTo>
                  <a:pt x="168" y="48"/>
                  <a:pt x="216" y="0"/>
                  <a:pt x="240" y="0"/>
                </a:cubicBezTo>
                <a:cubicBezTo>
                  <a:pt x="264" y="0"/>
                  <a:pt x="264" y="48"/>
                  <a:pt x="288" y="48"/>
                </a:cubicBezTo>
                <a:cubicBezTo>
                  <a:pt x="312" y="48"/>
                  <a:pt x="360" y="0"/>
                  <a:pt x="384" y="0"/>
                </a:cubicBezTo>
                <a:cubicBezTo>
                  <a:pt x="408" y="0"/>
                  <a:pt x="400" y="48"/>
                  <a:pt x="432" y="48"/>
                </a:cubicBezTo>
                <a:cubicBezTo>
                  <a:pt x="464" y="48"/>
                  <a:pt x="546" y="10"/>
                  <a:pt x="57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2" name="Freeform 44"/>
          <p:cNvSpPr>
            <a:spLocks/>
          </p:cNvSpPr>
          <p:nvPr/>
        </p:nvSpPr>
        <p:spPr bwMode="auto">
          <a:xfrm>
            <a:off x="3276600" y="5791200"/>
            <a:ext cx="914400" cy="76200"/>
          </a:xfrm>
          <a:custGeom>
            <a:avLst/>
            <a:gdLst>
              <a:gd name="T0" fmla="*/ 0 w 576"/>
              <a:gd name="T1" fmla="*/ 76200 h 48"/>
              <a:gd name="T2" fmla="*/ 152400 w 576"/>
              <a:gd name="T3" fmla="*/ 0 h 48"/>
              <a:gd name="T4" fmla="*/ 228600 w 576"/>
              <a:gd name="T5" fmla="*/ 76200 h 48"/>
              <a:gd name="T6" fmla="*/ 381000 w 576"/>
              <a:gd name="T7" fmla="*/ 0 h 48"/>
              <a:gd name="T8" fmla="*/ 457200 w 576"/>
              <a:gd name="T9" fmla="*/ 76200 h 48"/>
              <a:gd name="T10" fmla="*/ 609600 w 576"/>
              <a:gd name="T11" fmla="*/ 0 h 48"/>
              <a:gd name="T12" fmla="*/ 685800 w 576"/>
              <a:gd name="T13" fmla="*/ 76200 h 48"/>
              <a:gd name="T14" fmla="*/ 914400 w 576"/>
              <a:gd name="T15" fmla="*/ 0 h 48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76" h="48">
                <a:moveTo>
                  <a:pt x="0" y="48"/>
                </a:moveTo>
                <a:cubicBezTo>
                  <a:pt x="36" y="24"/>
                  <a:pt x="72" y="0"/>
                  <a:pt x="96" y="0"/>
                </a:cubicBezTo>
                <a:cubicBezTo>
                  <a:pt x="120" y="0"/>
                  <a:pt x="120" y="48"/>
                  <a:pt x="144" y="48"/>
                </a:cubicBezTo>
                <a:cubicBezTo>
                  <a:pt x="168" y="48"/>
                  <a:pt x="216" y="0"/>
                  <a:pt x="240" y="0"/>
                </a:cubicBezTo>
                <a:cubicBezTo>
                  <a:pt x="264" y="0"/>
                  <a:pt x="264" y="48"/>
                  <a:pt x="288" y="48"/>
                </a:cubicBezTo>
                <a:cubicBezTo>
                  <a:pt x="312" y="48"/>
                  <a:pt x="360" y="0"/>
                  <a:pt x="384" y="0"/>
                </a:cubicBezTo>
                <a:cubicBezTo>
                  <a:pt x="408" y="0"/>
                  <a:pt x="400" y="48"/>
                  <a:pt x="432" y="48"/>
                </a:cubicBezTo>
                <a:cubicBezTo>
                  <a:pt x="464" y="48"/>
                  <a:pt x="546" y="10"/>
                  <a:pt x="576" y="0"/>
                </a:cubicBez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283" name="Rectangle 45"/>
          <p:cNvSpPr>
            <a:spLocks noChangeArrowheads="1"/>
          </p:cNvSpPr>
          <p:nvPr/>
        </p:nvSpPr>
        <p:spPr bwMode="auto">
          <a:xfrm>
            <a:off x="5562600" y="5334000"/>
            <a:ext cx="292258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/>
              <a:t>spontaneous emission probability</a:t>
            </a:r>
          </a:p>
          <a:p>
            <a:r>
              <a:rPr lang="en-US" altLang="ko-KR" sz="1600" i="1"/>
              <a:t>induced emission probability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092824" y="4699000"/>
            <a:ext cx="2692401" cy="7921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Einstein transition probability coefficients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18224" y="2654300"/>
            <a:ext cx="2692401" cy="792163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Blackbody Radiation</a:t>
            </a:r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Relationship between Einstein A and B coefficients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2293" name="Object 8"/>
          <p:cNvGraphicFramePr>
            <a:graphicFrameLocks noChangeAspect="1"/>
          </p:cNvGraphicFramePr>
          <p:nvPr/>
        </p:nvGraphicFramePr>
        <p:xfrm>
          <a:off x="1219200" y="1600200"/>
          <a:ext cx="2971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8" name="Equation" r:id="rId3" imgW="1688367" imgH="431613" progId="">
                  <p:embed/>
                </p:oleObj>
              </mc:Choice>
              <mc:Fallback>
                <p:oleObj name="Equation" r:id="rId3" imgW="1688367" imgH="431613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1600200"/>
                        <a:ext cx="2971800" cy="723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9"/>
          <p:cNvGraphicFramePr>
            <a:graphicFrameLocks noChangeAspect="1"/>
          </p:cNvGraphicFramePr>
          <p:nvPr/>
        </p:nvGraphicFramePr>
        <p:xfrm>
          <a:off x="1219200" y="3429000"/>
          <a:ext cx="2286000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09" name="Equation" r:id="rId5" imgW="1333500" imgH="431800" progId="">
                  <p:embed/>
                </p:oleObj>
              </mc:Choice>
              <mc:Fallback>
                <p:oleObj name="Equation" r:id="rId5" imgW="1333500" imgH="431800" progId="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429000"/>
                        <a:ext cx="2286000" cy="706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10"/>
          <p:cNvGraphicFramePr>
            <a:graphicFrameLocks noChangeAspect="1"/>
          </p:cNvGraphicFramePr>
          <p:nvPr/>
        </p:nvGraphicFramePr>
        <p:xfrm>
          <a:off x="1143000" y="5181600"/>
          <a:ext cx="335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10" name="Equation" r:id="rId7" imgW="1866090" imgH="253890" progId="">
                  <p:embed/>
                </p:oleObj>
              </mc:Choice>
              <mc:Fallback>
                <p:oleObj name="Equation" r:id="rId7" imgW="1866090" imgH="253890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181600"/>
                        <a:ext cx="335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Rectangle 12"/>
          <p:cNvSpPr>
            <a:spLocks noChangeArrowheads="1"/>
          </p:cNvSpPr>
          <p:nvPr/>
        </p:nvSpPr>
        <p:spPr bwMode="auto">
          <a:xfrm>
            <a:off x="609600" y="2590800"/>
            <a:ext cx="772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According to the Boltzmann distribution law, </a:t>
            </a:r>
            <a:r>
              <a:rPr lang="en-US" altLang="ko-KR" sz="1800">
                <a:solidFill>
                  <a:srgbClr val="339933"/>
                </a:solidFill>
              </a:rPr>
              <a:t>the numbers of molecules in the two</a:t>
            </a:r>
          </a:p>
          <a:p>
            <a:r>
              <a:rPr lang="en-US" altLang="ko-KR" sz="1800">
                <a:solidFill>
                  <a:srgbClr val="339933"/>
                </a:solidFill>
              </a:rPr>
              <a:t>states at equilibrium</a:t>
            </a:r>
            <a:r>
              <a:rPr lang="en-US" altLang="ko-KR" sz="1800"/>
              <a:t> are related by</a:t>
            </a:r>
          </a:p>
        </p:txBody>
      </p:sp>
      <p:sp>
        <p:nvSpPr>
          <p:cNvPr id="12297" name="Rectangle 15"/>
          <p:cNvSpPr>
            <a:spLocks noChangeArrowheads="1"/>
          </p:cNvSpPr>
          <p:nvPr/>
        </p:nvSpPr>
        <p:spPr bwMode="auto">
          <a:xfrm>
            <a:off x="533400" y="4495800"/>
            <a:ext cx="6438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Substitution of Eqs. (1) and (5) into (4) results in </a:t>
            </a:r>
            <a:r>
              <a:rPr lang="en-US" altLang="ko-KR" sz="1800">
                <a:solidFill>
                  <a:srgbClr val="339933"/>
                </a:solidFill>
              </a:rPr>
              <a:t>Einstein’s relation</a:t>
            </a:r>
            <a:r>
              <a:rPr lang="en-US" altLang="ko-KR" sz="1800"/>
              <a:t>,</a:t>
            </a:r>
          </a:p>
        </p:txBody>
      </p:sp>
      <p:sp>
        <p:nvSpPr>
          <p:cNvPr id="12298" name="Rectangle 16"/>
          <p:cNvSpPr>
            <a:spLocks noChangeArrowheads="1"/>
          </p:cNvSpPr>
          <p:nvPr/>
        </p:nvSpPr>
        <p:spPr bwMode="auto">
          <a:xfrm>
            <a:off x="4648200" y="3429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-(5)</a:t>
            </a:r>
          </a:p>
        </p:txBody>
      </p:sp>
      <p:sp>
        <p:nvSpPr>
          <p:cNvPr id="12299" name="Rectangle 17"/>
          <p:cNvSpPr>
            <a:spLocks noChangeArrowheads="1"/>
          </p:cNvSpPr>
          <p:nvPr/>
        </p:nvSpPr>
        <p:spPr bwMode="auto">
          <a:xfrm>
            <a:off x="4648200" y="18288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-(4)</a:t>
            </a:r>
          </a:p>
        </p:txBody>
      </p:sp>
      <p:sp>
        <p:nvSpPr>
          <p:cNvPr id="12300" name="Rectangle 18"/>
          <p:cNvSpPr>
            <a:spLocks noChangeArrowheads="1"/>
          </p:cNvSpPr>
          <p:nvPr/>
        </p:nvSpPr>
        <p:spPr bwMode="auto">
          <a:xfrm>
            <a:off x="4724400" y="51816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-(6)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143625" y="3276600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Ratio of molecules in the ground and excited state</a:t>
            </a: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Relationship B coefficient to Absorption coefficient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3317" name="Object 11"/>
          <p:cNvGraphicFramePr>
            <a:graphicFrameLocks noChangeAspect="1"/>
          </p:cNvGraphicFramePr>
          <p:nvPr/>
        </p:nvGraphicFramePr>
        <p:xfrm>
          <a:off x="1066800" y="2286000"/>
          <a:ext cx="34290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8" name="Equation" r:id="rId3" imgW="1879600" imgH="419100" progId="">
                  <p:embed/>
                </p:oleObj>
              </mc:Choice>
              <mc:Fallback>
                <p:oleObj name="Equation" r:id="rId3" imgW="1879600" imgH="4191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2286000"/>
                        <a:ext cx="342900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8" name="Object 12"/>
          <p:cNvGraphicFramePr>
            <a:graphicFrameLocks noChangeAspect="1"/>
          </p:cNvGraphicFramePr>
          <p:nvPr/>
        </p:nvGraphicFramePr>
        <p:xfrm>
          <a:off x="1066800" y="3810000"/>
          <a:ext cx="3352800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39" name="Equation" r:id="rId5" imgW="1943100" imgH="203200" progId="">
                  <p:embed/>
                </p:oleObj>
              </mc:Choice>
              <mc:Fallback>
                <p:oleObj name="Equation" r:id="rId5" imgW="1943100" imgH="2032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10000"/>
                        <a:ext cx="3352800" cy="334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9" name="Object 13"/>
          <p:cNvGraphicFramePr>
            <a:graphicFrameLocks noChangeAspect="1"/>
          </p:cNvGraphicFramePr>
          <p:nvPr/>
        </p:nvGraphicFramePr>
        <p:xfrm>
          <a:off x="1066800" y="4724400"/>
          <a:ext cx="190500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0" name="Equation" r:id="rId7" imgW="1205977" imgH="253890" progId="">
                  <p:embed/>
                </p:oleObj>
              </mc:Choice>
              <mc:Fallback>
                <p:oleObj name="Equation" r:id="rId7" imgW="1205977" imgH="253890" progId="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724400"/>
                        <a:ext cx="1905000" cy="38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Rectangle 19"/>
          <p:cNvSpPr>
            <a:spLocks noChangeArrowheads="1"/>
          </p:cNvSpPr>
          <p:nvPr/>
        </p:nvSpPr>
        <p:spPr bwMode="auto">
          <a:xfrm>
            <a:off x="457200" y="1447800"/>
            <a:ext cx="76581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The radiation density in the light beam after it has passed a distance x cm through</a:t>
            </a:r>
          </a:p>
          <a:p>
            <a:r>
              <a:rPr lang="en-US" altLang="ko-KR" sz="1800"/>
              <a:t>the sample, </a:t>
            </a:r>
            <a:r>
              <a:rPr lang="en-US" altLang="ko-KR" sz="1800">
                <a:solidFill>
                  <a:srgbClr val="339933"/>
                </a:solidFill>
              </a:rPr>
              <a:t>the molar extinction coefficient          </a:t>
            </a:r>
            <a:r>
              <a:rPr lang="en-US" altLang="ko-KR" sz="1800"/>
              <a:t> can be defined by</a:t>
            </a:r>
          </a:p>
        </p:txBody>
      </p:sp>
      <p:sp>
        <p:nvSpPr>
          <p:cNvPr id="13321" name="Rectangle 21"/>
          <p:cNvSpPr>
            <a:spLocks noChangeArrowheads="1"/>
          </p:cNvSpPr>
          <p:nvPr/>
        </p:nvSpPr>
        <p:spPr bwMode="auto">
          <a:xfrm>
            <a:off x="5181600" y="2743200"/>
            <a:ext cx="30194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/>
              <a:t>C: concentration in moles per liter</a:t>
            </a:r>
          </a:p>
        </p:txBody>
      </p:sp>
      <p:sp>
        <p:nvSpPr>
          <p:cNvPr id="13322" name="Rectangle 23"/>
          <p:cNvSpPr>
            <a:spLocks noChangeArrowheads="1"/>
          </p:cNvSpPr>
          <p:nvPr/>
        </p:nvSpPr>
        <p:spPr bwMode="auto">
          <a:xfrm>
            <a:off x="457200" y="3276600"/>
            <a:ext cx="700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If a short distance dx is considered, </a:t>
            </a:r>
            <a:r>
              <a:rPr lang="en-US" altLang="ko-KR" sz="1800">
                <a:solidFill>
                  <a:srgbClr val="339933"/>
                </a:solidFill>
              </a:rPr>
              <a:t>the change in radiation density</a:t>
            </a:r>
            <a:r>
              <a:rPr lang="en-US" altLang="ko-KR" sz="1800"/>
              <a:t> may be</a:t>
            </a:r>
          </a:p>
        </p:txBody>
      </p:sp>
      <p:sp>
        <p:nvSpPr>
          <p:cNvPr id="13323" name="Rectangle 24"/>
          <p:cNvSpPr>
            <a:spLocks noChangeArrowheads="1"/>
          </p:cNvSpPr>
          <p:nvPr/>
        </p:nvSpPr>
        <p:spPr bwMode="auto">
          <a:xfrm>
            <a:off x="457200" y="4267200"/>
            <a:ext cx="7861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For simplicity, all the molecules will be assumed to be in the ground vibronic state, </a:t>
            </a:r>
          </a:p>
        </p:txBody>
      </p:sp>
      <p:graphicFrame>
        <p:nvGraphicFramePr>
          <p:cNvPr id="13324" name="Object 25"/>
          <p:cNvGraphicFramePr>
            <a:graphicFrameLocks noChangeAspect="1"/>
          </p:cNvGraphicFramePr>
          <p:nvPr/>
        </p:nvGraphicFramePr>
        <p:xfrm>
          <a:off x="8170863" y="4267200"/>
          <a:ext cx="401637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1" name="Equation" r:id="rId9" imgW="266584" imgH="228501" progId="">
                  <p:embed/>
                </p:oleObj>
              </mc:Choice>
              <mc:Fallback>
                <p:oleObj name="Equation" r:id="rId9" imgW="266584" imgH="228501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70863" y="4267200"/>
                        <a:ext cx="401637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Rectangle 26"/>
          <p:cNvSpPr>
            <a:spLocks noChangeArrowheads="1"/>
          </p:cNvSpPr>
          <p:nvPr/>
        </p:nvSpPr>
        <p:spPr bwMode="auto">
          <a:xfrm>
            <a:off x="457200" y="5181600"/>
            <a:ext cx="677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number of molecules excited per second with energy hv</a:t>
            </a:r>
            <a:r>
              <a:rPr lang="en-US" altLang="ko-KR" sz="1800"/>
              <a:t> is given by</a:t>
            </a:r>
          </a:p>
        </p:txBody>
      </p:sp>
      <p:graphicFrame>
        <p:nvGraphicFramePr>
          <p:cNvPr id="13326" name="Object 27"/>
          <p:cNvGraphicFramePr>
            <a:graphicFrameLocks noChangeAspect="1"/>
          </p:cNvGraphicFramePr>
          <p:nvPr/>
        </p:nvGraphicFramePr>
        <p:xfrm>
          <a:off x="1257300" y="5638800"/>
          <a:ext cx="2055813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2" name="Equation" r:id="rId11" imgW="1231366" imgH="393529" progId="">
                  <p:embed/>
                </p:oleObj>
              </mc:Choice>
              <mc:Fallback>
                <p:oleObj name="Equation" r:id="rId11" imgW="1231366" imgH="393529" progId="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5638800"/>
                        <a:ext cx="2055813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7" name="Rectangle 28"/>
          <p:cNvSpPr>
            <a:spLocks noChangeArrowheads="1"/>
          </p:cNvSpPr>
          <p:nvPr/>
        </p:nvSpPr>
        <p:spPr bwMode="auto">
          <a:xfrm>
            <a:off x="4953000" y="3810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-(7)</a:t>
            </a:r>
          </a:p>
        </p:txBody>
      </p:sp>
      <p:sp>
        <p:nvSpPr>
          <p:cNvPr id="13328" name="Rectangle 29"/>
          <p:cNvSpPr>
            <a:spLocks noChangeArrowheads="1"/>
          </p:cNvSpPr>
          <p:nvPr/>
        </p:nvSpPr>
        <p:spPr bwMode="auto">
          <a:xfrm>
            <a:off x="4876800" y="47244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-(8)</a:t>
            </a:r>
          </a:p>
        </p:txBody>
      </p:sp>
      <p:sp>
        <p:nvSpPr>
          <p:cNvPr id="13329" name="Rectangle 30"/>
          <p:cNvSpPr>
            <a:spLocks noChangeArrowheads="1"/>
          </p:cNvSpPr>
          <p:nvPr/>
        </p:nvSpPr>
        <p:spPr bwMode="auto">
          <a:xfrm>
            <a:off x="4876800" y="5715000"/>
            <a:ext cx="52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-(9)</a:t>
            </a:r>
          </a:p>
        </p:txBody>
      </p:sp>
      <p:graphicFrame>
        <p:nvGraphicFramePr>
          <p:cNvPr id="13330" name="Object 32"/>
          <p:cNvGraphicFramePr>
            <a:graphicFrameLocks noChangeAspect="1"/>
          </p:cNvGraphicFramePr>
          <p:nvPr/>
        </p:nvGraphicFramePr>
        <p:xfrm>
          <a:off x="4622800" y="1778000"/>
          <a:ext cx="481013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43" name="Equation" r:id="rId13" imgW="317225" imgH="203024" progId="">
                  <p:embed/>
                </p:oleObj>
              </mc:Choice>
              <mc:Fallback>
                <p:oleObj name="Equation" r:id="rId13" imgW="317225" imgH="203024" progId="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2800" y="1778000"/>
                        <a:ext cx="481013" cy="293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ounded Rectangle 18"/>
          <p:cNvSpPr/>
          <p:nvPr/>
        </p:nvSpPr>
        <p:spPr>
          <a:xfrm>
            <a:off x="6143625" y="2235200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Radiation Density</a:t>
            </a:r>
          </a:p>
          <a:p>
            <a:pPr algn="ctr"/>
            <a:r>
              <a:rPr lang="en-US" b="1" dirty="0"/>
              <a:t>Photons per distance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43625" y="56689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Excitations/second</a:t>
            </a:r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Relationship B coefficient to Absorption coefficient</a:t>
            </a: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4341" name="Object 11"/>
          <p:cNvGraphicFramePr>
            <a:graphicFrameLocks noChangeAspect="1"/>
          </p:cNvGraphicFramePr>
          <p:nvPr/>
        </p:nvGraphicFramePr>
        <p:xfrm>
          <a:off x="1219200" y="4876800"/>
          <a:ext cx="266700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2" name="Equation" r:id="rId3" imgW="1485900" imgH="431800" progId="">
                  <p:embed/>
                </p:oleObj>
              </mc:Choice>
              <mc:Fallback>
                <p:oleObj name="Equation" r:id="rId3" imgW="1485900" imgH="431800" progId="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876800"/>
                        <a:ext cx="2667000" cy="739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12"/>
          <p:cNvGraphicFramePr>
            <a:graphicFrameLocks noChangeAspect="1"/>
          </p:cNvGraphicFramePr>
          <p:nvPr/>
        </p:nvGraphicFramePr>
        <p:xfrm>
          <a:off x="1066800" y="5867400"/>
          <a:ext cx="388620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3" name="Equation" r:id="rId5" imgW="2197100" imgH="431800" progId="">
                  <p:embed/>
                </p:oleObj>
              </mc:Choice>
              <mc:Fallback>
                <p:oleObj name="Equation" r:id="rId5" imgW="2197100" imgH="431800" progId="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867400"/>
                        <a:ext cx="3886200" cy="728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14"/>
          <p:cNvGraphicFramePr>
            <a:graphicFrameLocks noChangeAspect="1"/>
          </p:cNvGraphicFramePr>
          <p:nvPr/>
        </p:nvGraphicFramePr>
        <p:xfrm>
          <a:off x="1066800" y="3505200"/>
          <a:ext cx="3962400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4" name="Equation" r:id="rId7" imgW="2476500" imgH="431800" progId="">
                  <p:embed/>
                </p:oleObj>
              </mc:Choice>
              <mc:Fallback>
                <p:oleObj name="Equation" r:id="rId7" imgW="2476500" imgH="431800" progId="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3962400" cy="658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4" name="Object 15"/>
          <p:cNvGraphicFramePr>
            <a:graphicFrameLocks noChangeAspect="1"/>
          </p:cNvGraphicFramePr>
          <p:nvPr/>
        </p:nvGraphicFramePr>
        <p:xfrm>
          <a:off x="1143000" y="1752600"/>
          <a:ext cx="38100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5" name="Equation" r:id="rId9" imgW="2273300" imgH="431800" progId="">
                  <p:embed/>
                </p:oleObj>
              </mc:Choice>
              <mc:Fallback>
                <p:oleObj name="Equation" r:id="rId9" imgW="2273300" imgH="431800" progId="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3810000" cy="690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5" name="Rectangle 16"/>
          <p:cNvSpPr>
            <a:spLocks noChangeArrowheads="1"/>
          </p:cNvSpPr>
          <p:nvPr/>
        </p:nvSpPr>
        <p:spPr bwMode="auto">
          <a:xfrm>
            <a:off x="381000" y="1371600"/>
            <a:ext cx="418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Combining Eqs. (7), (8), and (9), it is found</a:t>
            </a:r>
          </a:p>
        </p:txBody>
      </p:sp>
      <p:sp>
        <p:nvSpPr>
          <p:cNvPr id="14346" name="Rectangle 17"/>
          <p:cNvSpPr>
            <a:spLocks noChangeArrowheads="1"/>
          </p:cNvSpPr>
          <p:nvPr/>
        </p:nvSpPr>
        <p:spPr bwMode="auto">
          <a:xfrm>
            <a:off x="533400" y="2362200"/>
            <a:ext cx="8153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600" i="1"/>
              <a:t>the probability that a molecule in state 10 will absorb of energy hv and go to some excited state</a:t>
            </a:r>
          </a:p>
        </p:txBody>
      </p:sp>
      <p:sp>
        <p:nvSpPr>
          <p:cNvPr id="14347" name="Rectangle 18"/>
          <p:cNvSpPr>
            <a:spLocks noChangeArrowheads="1"/>
          </p:cNvSpPr>
          <p:nvPr/>
        </p:nvSpPr>
        <p:spPr bwMode="auto">
          <a:xfrm>
            <a:off x="304800" y="2819400"/>
            <a:ext cx="8210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To obtain the </a:t>
            </a:r>
            <a:r>
              <a:rPr lang="en-US" altLang="ko-KR" sz="1800">
                <a:solidFill>
                  <a:srgbClr val="339933"/>
                </a:solidFill>
              </a:rPr>
              <a:t>probability of going to the state 2b</a:t>
            </a:r>
            <a:r>
              <a:rPr lang="en-US" altLang="ko-KR" sz="1800"/>
              <a:t>, it must be realized that this can occur</a:t>
            </a:r>
          </a:p>
          <a:p>
            <a:r>
              <a:rPr lang="en-US" altLang="ko-KR" sz="1800"/>
              <a:t>with a finite range of frequencies, and Eq. (10) must be integrated over this range. Then</a:t>
            </a:r>
          </a:p>
        </p:txBody>
      </p:sp>
      <p:sp>
        <p:nvSpPr>
          <p:cNvPr id="14348" name="Rectangle 19"/>
          <p:cNvSpPr>
            <a:spLocks noChangeArrowheads="1"/>
          </p:cNvSpPr>
          <p:nvPr/>
        </p:nvSpPr>
        <p:spPr bwMode="auto">
          <a:xfrm>
            <a:off x="381000" y="4267200"/>
            <a:ext cx="7550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If the molecules are randomly oriented, the average probability of absorption for</a:t>
            </a:r>
          </a:p>
          <a:p>
            <a:r>
              <a:rPr lang="en-US" altLang="ko-KR" sz="1800"/>
              <a:t>a large number of molecules, </a:t>
            </a:r>
            <a:r>
              <a:rPr lang="en-US" altLang="ko-KR" sz="1800">
                <a:solidFill>
                  <a:srgbClr val="FF0000"/>
                </a:solidFill>
              </a:rPr>
              <a:t>Eq (2)</a:t>
            </a:r>
            <a:r>
              <a:rPr lang="en-US" altLang="ko-KR" sz="1800"/>
              <a:t> give a similar relation to (11)</a:t>
            </a:r>
          </a:p>
        </p:txBody>
      </p:sp>
      <p:sp>
        <p:nvSpPr>
          <p:cNvPr id="14349" name="Rectangle 20"/>
          <p:cNvSpPr>
            <a:spLocks noChangeArrowheads="1"/>
          </p:cNvSpPr>
          <p:nvPr/>
        </p:nvSpPr>
        <p:spPr bwMode="auto">
          <a:xfrm>
            <a:off x="381000" y="5562600"/>
            <a:ext cx="6432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probability coefficient</a:t>
            </a:r>
            <a:r>
              <a:rPr lang="en-US" altLang="ko-KR" sz="1800"/>
              <a:t> for all transitions to the electronic state 2</a:t>
            </a:r>
          </a:p>
        </p:txBody>
      </p:sp>
      <p:sp>
        <p:nvSpPr>
          <p:cNvPr id="14350" name="Rectangle 21"/>
          <p:cNvSpPr>
            <a:spLocks noChangeArrowheads="1"/>
          </p:cNvSpPr>
          <p:nvPr/>
        </p:nvSpPr>
        <p:spPr bwMode="auto">
          <a:xfrm>
            <a:off x="5791200" y="18288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-(10)</a:t>
            </a:r>
          </a:p>
        </p:txBody>
      </p:sp>
      <p:sp>
        <p:nvSpPr>
          <p:cNvPr id="14351" name="Rectangle 22"/>
          <p:cNvSpPr>
            <a:spLocks noChangeArrowheads="1"/>
          </p:cNvSpPr>
          <p:nvPr/>
        </p:nvSpPr>
        <p:spPr bwMode="auto">
          <a:xfrm>
            <a:off x="5867400" y="3657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-(11)</a:t>
            </a:r>
          </a:p>
        </p:txBody>
      </p:sp>
      <p:sp>
        <p:nvSpPr>
          <p:cNvPr id="14352" name="Rectangle 23"/>
          <p:cNvSpPr>
            <a:spLocks noChangeArrowheads="1"/>
          </p:cNvSpPr>
          <p:nvPr/>
        </p:nvSpPr>
        <p:spPr bwMode="auto">
          <a:xfrm>
            <a:off x="5867400" y="5029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-(12)</a:t>
            </a:r>
          </a:p>
        </p:txBody>
      </p:sp>
      <p:sp>
        <p:nvSpPr>
          <p:cNvPr id="14353" name="Rectangle 24"/>
          <p:cNvSpPr>
            <a:spLocks noChangeArrowheads="1"/>
          </p:cNvSpPr>
          <p:nvPr/>
        </p:nvSpPr>
        <p:spPr bwMode="auto">
          <a:xfrm>
            <a:off x="5854700" y="6096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-(13)</a:t>
            </a:r>
          </a:p>
        </p:txBody>
      </p:sp>
      <p:graphicFrame>
        <p:nvGraphicFramePr>
          <p:cNvPr id="14354" name="Object 25"/>
          <p:cNvGraphicFramePr>
            <a:graphicFrameLocks noChangeAspect="1"/>
          </p:cNvGraphicFramePr>
          <p:nvPr/>
        </p:nvGraphicFramePr>
        <p:xfrm>
          <a:off x="838200" y="5105400"/>
          <a:ext cx="222250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6" name="Equation" r:id="rId11" imgW="139518" imgH="126835" progId="">
                  <p:embed/>
                </p:oleObj>
              </mc:Choice>
              <mc:Fallback>
                <p:oleObj name="Equation" r:id="rId11" imgW="139518" imgH="126835" progId="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05400"/>
                        <a:ext cx="222250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55" name="Object 26"/>
          <p:cNvGraphicFramePr>
            <a:graphicFrameLocks noChangeAspect="1"/>
          </p:cNvGraphicFramePr>
          <p:nvPr/>
        </p:nvGraphicFramePr>
        <p:xfrm>
          <a:off x="6781800" y="4572000"/>
          <a:ext cx="1752600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67" name="Equation" r:id="rId13" imgW="1193800" imgH="228600" progId="">
                  <p:embed/>
                </p:oleObj>
              </mc:Choice>
              <mc:Fallback>
                <p:oleObj name="Equation" r:id="rId13" imgW="1193800" imgH="228600" progId="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4572000"/>
                        <a:ext cx="1752600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6" name="Rectangle 27"/>
          <p:cNvSpPr>
            <a:spLocks noChangeArrowheads="1"/>
          </p:cNvSpPr>
          <p:nvPr/>
        </p:nvSpPr>
        <p:spPr bwMode="auto">
          <a:xfrm>
            <a:off x="8001000" y="48006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altLang="ko-KR" sz="1800" b="1">
                <a:solidFill>
                  <a:srgbClr val="FF0000"/>
                </a:solidFill>
              </a:rPr>
              <a:t>-(2)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43625" y="19224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Probability of a single excitation transition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43625" y="53641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Probability for all excitation transitions</a:t>
            </a:r>
          </a:p>
        </p:txBody>
      </p:sp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Lifetime relationship for molecules</a:t>
            </a: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914400" y="2057400"/>
          <a:ext cx="30480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2" name="Equation" r:id="rId3" imgW="1727200" imgH="228600" progId="">
                  <p:embed/>
                </p:oleObj>
              </mc:Choice>
              <mc:Fallback>
                <p:oleObj name="Equation" r:id="rId3" imgW="1727200" imgH="2286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30480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838200" y="3657600"/>
          <a:ext cx="5867400" cy="455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3" name="Equation" r:id="rId5" imgW="3441700" imgH="279400" progId="">
                  <p:embed/>
                </p:oleObj>
              </mc:Choice>
              <mc:Fallback>
                <p:oleObj name="Equation" r:id="rId5" imgW="3441700" imgH="279400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57600"/>
                        <a:ext cx="5867400" cy="455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62000" y="4800600"/>
          <a:ext cx="61722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4" name="Equation" r:id="rId7" imgW="3924300" imgH="279400" progId="">
                  <p:embed/>
                </p:oleObj>
              </mc:Choice>
              <mc:Fallback>
                <p:oleObj name="Equation" r:id="rId7" imgW="3924300" imgH="279400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800600"/>
                        <a:ext cx="6172200" cy="419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1981200" y="5486400"/>
          <a:ext cx="4114800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685" name="Equation" r:id="rId9" imgW="2324100" imgH="279400" progId="">
                  <p:embed/>
                </p:oleObj>
              </mc:Choice>
              <mc:Fallback>
                <p:oleObj name="Equation" r:id="rId9" imgW="2324100" imgH="27940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5486400"/>
                        <a:ext cx="4114800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81000" y="1371600"/>
            <a:ext cx="8096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wavefunctions of vibronic states</a:t>
            </a:r>
            <a:r>
              <a:rPr lang="en-US" altLang="ko-KR" sz="1800"/>
              <a:t> are functions of both the electronic coordinates x</a:t>
            </a:r>
          </a:p>
          <a:p>
            <a:r>
              <a:rPr lang="en-US" altLang="ko-KR" sz="1800"/>
              <a:t>and the nuclear coordinates Q,</a:t>
            </a: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81000" y="2667000"/>
            <a:ext cx="76898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/>
              <a:t>If M(x) is the electric dipole operator for the electrons, the probability for induced</a:t>
            </a:r>
          </a:p>
          <a:p>
            <a:r>
              <a:rPr lang="en-US" altLang="ko-KR" sz="1800" dirty="0">
                <a:solidFill>
                  <a:srgbClr val="339933"/>
                </a:solidFill>
              </a:rPr>
              <a:t>Absorption or emission between two states</a:t>
            </a:r>
            <a:r>
              <a:rPr lang="en-US" altLang="ko-KR" sz="1800" dirty="0"/>
              <a:t> is proportional to the square of the</a:t>
            </a:r>
          </a:p>
          <a:p>
            <a:r>
              <a:rPr lang="en-US" altLang="ko-KR" sz="1800" dirty="0"/>
              <a:t>Matrix element of M(x) between two states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57200" y="4343400"/>
            <a:ext cx="462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dirty="0"/>
              <a:t>Using (14), the integral in this expression can be</a:t>
            </a:r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1143000" y="5562600"/>
            <a:ext cx="742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i="1"/>
              <a:t>where</a:t>
            </a:r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2971800" y="5943600"/>
            <a:ext cx="47021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/>
              <a:t>Electronic transition moment integral for the transition</a:t>
            </a:r>
          </a:p>
          <a:p>
            <a:r>
              <a:rPr lang="en-US" altLang="ko-KR" sz="1600" i="1"/>
              <a:t>Assuming the nuclei to be fixed in a position Q</a:t>
            </a:r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7086600" y="1905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-(14)</a:t>
            </a:r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7162800" y="3657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-(15)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05525" y="4799013"/>
            <a:ext cx="2705100" cy="1079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Relating Excitation Probability to Relaxation Probability of atoms</a:t>
            </a:r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990600" y="1905000"/>
          <a:ext cx="4343400" cy="566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8" name="Equation" r:id="rId3" imgW="2628900" imgH="342900" progId="">
                  <p:embed/>
                </p:oleObj>
              </mc:Choice>
              <mc:Fallback>
                <p:oleObj name="Equation" r:id="rId3" imgW="2628900" imgH="34290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905000"/>
                        <a:ext cx="4343400" cy="566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1066800" y="3124200"/>
          <a:ext cx="42672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09" name="Equation" r:id="rId5" imgW="2616200" imgH="342900" progId="">
                  <p:embed/>
                </p:oleObj>
              </mc:Choice>
              <mc:Fallback>
                <p:oleObj name="Equation" r:id="rId5" imgW="2616200" imgH="3429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24200"/>
                        <a:ext cx="4267200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990600" y="4267200"/>
          <a:ext cx="4953000" cy="684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0" name="Equation" r:id="rId7" imgW="2946400" imgH="406400" progId="">
                  <p:embed/>
                </p:oleObj>
              </mc:Choice>
              <mc:Fallback>
                <p:oleObj name="Equation" r:id="rId7" imgW="2946400" imgH="4064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267200"/>
                        <a:ext cx="4953000" cy="6842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066800" y="5029200"/>
          <a:ext cx="1981200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11" name="Equation" r:id="rId9" imgW="1193800" imgH="279400" progId="">
                  <p:embed/>
                </p:oleObj>
              </mc:Choice>
              <mc:Fallback>
                <p:oleObj name="Equation" r:id="rId9" imgW="1193800" imgH="27940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029200"/>
                        <a:ext cx="1981200" cy="461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10"/>
          <p:cNvSpPr>
            <a:spLocks noChangeArrowheads="1"/>
          </p:cNvSpPr>
          <p:nvPr/>
        </p:nvSpPr>
        <p:spPr bwMode="auto">
          <a:xfrm>
            <a:off x="533400" y="6096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Lifetime relationship for molecules</a:t>
            </a:r>
          </a:p>
        </p:txBody>
      </p:sp>
      <p:sp>
        <p:nvSpPr>
          <p:cNvPr id="16391" name="Rectangle 11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Rectangle 12"/>
          <p:cNvSpPr>
            <a:spLocks noChangeArrowheads="1"/>
          </p:cNvSpPr>
          <p:nvPr/>
        </p:nvSpPr>
        <p:spPr bwMode="auto">
          <a:xfrm>
            <a:off x="533400" y="1447800"/>
            <a:ext cx="715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It can be expand in </a:t>
            </a:r>
            <a:r>
              <a:rPr lang="en-US" altLang="ko-KR" sz="1800">
                <a:solidFill>
                  <a:srgbClr val="339933"/>
                </a:solidFill>
              </a:rPr>
              <a:t>a power series</a:t>
            </a:r>
            <a:r>
              <a:rPr lang="en-US" altLang="ko-KR" sz="1800"/>
              <a:t> in the normal coordinates of the molecule</a:t>
            </a:r>
          </a:p>
        </p:txBody>
      </p:sp>
      <p:sp>
        <p:nvSpPr>
          <p:cNvPr id="16393" name="Rectangle 13"/>
          <p:cNvSpPr>
            <a:spLocks noChangeArrowheads="1"/>
          </p:cNvSpPr>
          <p:nvPr/>
        </p:nvSpPr>
        <p:spPr bwMode="auto">
          <a:xfrm>
            <a:off x="609600" y="2590800"/>
            <a:ext cx="7575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For strongly allowed transitions in a molecule, the </a:t>
            </a:r>
            <a:r>
              <a:rPr lang="en-US" altLang="ko-KR" sz="1800">
                <a:solidFill>
                  <a:srgbClr val="339933"/>
                </a:solidFill>
              </a:rPr>
              <a:t>zeroth-order term</a:t>
            </a:r>
            <a:r>
              <a:rPr lang="en-US" altLang="ko-KR" sz="1800"/>
              <a:t> is dominant</a:t>
            </a:r>
          </a:p>
          <a:p>
            <a:r>
              <a:rPr lang="en-US" altLang="ko-KR" sz="1800"/>
              <a:t>Then (15) reduces to</a:t>
            </a:r>
          </a:p>
        </p:txBody>
      </p:sp>
      <p:sp>
        <p:nvSpPr>
          <p:cNvPr id="16394" name="Rectangle 14"/>
          <p:cNvSpPr>
            <a:spLocks noChangeArrowheads="1"/>
          </p:cNvSpPr>
          <p:nvPr/>
        </p:nvSpPr>
        <p:spPr bwMode="auto">
          <a:xfrm>
            <a:off x="609600" y="3886200"/>
            <a:ext cx="360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Taking the appropriate sums, we find</a:t>
            </a:r>
          </a:p>
        </p:txBody>
      </p:sp>
      <p:grpSp>
        <p:nvGrpSpPr>
          <p:cNvPr id="2" name="Group 17"/>
          <p:cNvGrpSpPr>
            <a:grpSpLocks/>
          </p:cNvGrpSpPr>
          <p:nvPr/>
        </p:nvGrpSpPr>
        <p:grpSpPr bwMode="auto">
          <a:xfrm>
            <a:off x="685800" y="5638800"/>
            <a:ext cx="5867400" cy="366713"/>
            <a:chOff x="432" y="3552"/>
            <a:chExt cx="3696" cy="231"/>
          </a:xfrm>
        </p:grpSpPr>
        <p:sp>
          <p:nvSpPr>
            <p:cNvPr id="16399" name="Rectangle 15"/>
            <p:cNvSpPr>
              <a:spLocks noChangeArrowheads="1"/>
            </p:cNvSpPr>
            <p:nvPr/>
          </p:nvSpPr>
          <p:spPr bwMode="auto">
            <a:xfrm>
              <a:off x="432" y="3552"/>
              <a:ext cx="36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i="1"/>
                <a:t>Since the       comprise a complete orthonormal set in Q space</a:t>
              </a:r>
            </a:p>
          </p:txBody>
        </p:sp>
        <p:graphicFrame>
          <p:nvGraphicFramePr>
            <p:cNvPr id="16400" name="Object 16"/>
            <p:cNvGraphicFramePr>
              <a:graphicFrameLocks noChangeAspect="1"/>
            </p:cNvGraphicFramePr>
            <p:nvPr/>
          </p:nvGraphicFramePr>
          <p:xfrm>
            <a:off x="1056" y="3600"/>
            <a:ext cx="192" cy="16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5712" name="Equation" r:id="rId11" imgW="266584" imgH="228501" progId="">
                    <p:embed/>
                  </p:oleObj>
                </mc:Choice>
                <mc:Fallback>
                  <p:oleObj name="Equation" r:id="rId11" imgW="266584" imgH="228501" progId="">
                    <p:embed/>
                    <p:pic>
                      <p:nvPicPr>
                        <p:cNvPr id="0" name="Object 1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56" y="3600"/>
                          <a:ext cx="192" cy="16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396" name="Rectangle 18"/>
          <p:cNvSpPr>
            <a:spLocks noChangeArrowheads="1"/>
          </p:cNvSpPr>
          <p:nvPr/>
        </p:nvSpPr>
        <p:spPr bwMode="auto">
          <a:xfrm>
            <a:off x="6705600" y="19050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-(16)</a:t>
            </a:r>
          </a:p>
        </p:txBody>
      </p:sp>
      <p:sp>
        <p:nvSpPr>
          <p:cNvPr id="16397" name="Rectangle 19"/>
          <p:cNvSpPr>
            <a:spLocks noChangeArrowheads="1"/>
          </p:cNvSpPr>
          <p:nvPr/>
        </p:nvSpPr>
        <p:spPr bwMode="auto">
          <a:xfrm>
            <a:off x="6705600" y="3276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-(17)</a:t>
            </a:r>
          </a:p>
        </p:txBody>
      </p:sp>
      <p:sp>
        <p:nvSpPr>
          <p:cNvPr id="16398" name="Rectangle 20"/>
          <p:cNvSpPr>
            <a:spLocks noChangeArrowheads="1"/>
          </p:cNvSpPr>
          <p:nvPr/>
        </p:nvSpPr>
        <p:spPr bwMode="auto">
          <a:xfrm>
            <a:off x="6705600" y="43434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-(18)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43625" y="33702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Expanding the model to molecules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High Efficiency Emitters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6338" y="731837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Expression Studies</a:t>
            </a:r>
          </a:p>
        </p:txBody>
      </p:sp>
      <p:pic>
        <p:nvPicPr>
          <p:cNvPr id="94210" name="Picture 2" descr="https://lh6.googleusercontent.com/-EZbr0GM7Pg0/TmudbUAhInI/AAAAAAAAB2I/sCsYcaVFr10/w500/GF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1800225"/>
            <a:ext cx="4273574" cy="4230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212" name="Picture 4" descr="http://dwb.unl.edu/Teacher/NSF/C08/C08Links/pps99.cryst.bbk.ac.uk/projects/gmocz/ctr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9" y="1324096"/>
            <a:ext cx="3162300" cy="186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31120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4-(</a:t>
            </a:r>
            <a:r>
              <a:rPr lang="en-US" i="1" dirty="0"/>
              <a:t>p</a:t>
            </a:r>
            <a:r>
              <a:rPr lang="en-US" dirty="0"/>
              <a:t>-</a:t>
            </a:r>
            <a:r>
              <a:rPr lang="en-US" dirty="0" err="1"/>
              <a:t>hydroxybenzylidene</a:t>
            </a:r>
            <a:r>
              <a:rPr lang="en-US" dirty="0"/>
              <a:t>)- imidazolidin-5-one</a:t>
            </a:r>
          </a:p>
        </p:txBody>
      </p:sp>
      <p:sp>
        <p:nvSpPr>
          <p:cNvPr id="10" name="Rectangle 9"/>
          <p:cNvSpPr/>
          <p:nvPr/>
        </p:nvSpPr>
        <p:spPr>
          <a:xfrm>
            <a:off x="-11112" y="634019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Green Fluorescent Protein</a:t>
            </a:r>
          </a:p>
        </p:txBody>
      </p:sp>
      <p:pic>
        <p:nvPicPr>
          <p:cNvPr id="9420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464" y="3677136"/>
            <a:ext cx="32289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114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533400" y="609600"/>
            <a:ext cx="7848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altLang="ko-KR" sz="2400" b="1">
                <a:solidFill>
                  <a:srgbClr val="FF0000"/>
                </a:solidFill>
                <a:cs typeface="Arial" pitchFamily="34" charset="0"/>
              </a:rPr>
              <a:t>Lifetime relationship for molecules</a:t>
            </a:r>
          </a:p>
        </p:txBody>
      </p:sp>
      <p:sp>
        <p:nvSpPr>
          <p:cNvPr id="17411" name="Rectangle 11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533400" y="4267200"/>
            <a:ext cx="4267200" cy="1790700"/>
            <a:chOff x="336" y="2736"/>
            <a:chExt cx="2688" cy="1128"/>
          </a:xfrm>
        </p:grpSpPr>
        <p:graphicFrame>
          <p:nvGraphicFramePr>
            <p:cNvPr id="17422" name="Object 8"/>
            <p:cNvGraphicFramePr>
              <a:graphicFrameLocks noChangeAspect="1"/>
            </p:cNvGraphicFramePr>
            <p:nvPr/>
          </p:nvGraphicFramePr>
          <p:xfrm>
            <a:off x="1344" y="2736"/>
            <a:ext cx="1248" cy="3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2" name="Equation" r:id="rId3" imgW="1333500" imgH="342900" progId="">
                    <p:embed/>
                  </p:oleObj>
                </mc:Choice>
                <mc:Fallback>
                  <p:oleObj name="Equation" r:id="rId3" imgW="1333500" imgH="342900" progId="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44" y="2736"/>
                          <a:ext cx="1248" cy="321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423" name="Object 9"/>
            <p:cNvGraphicFramePr>
              <a:graphicFrameLocks noChangeAspect="1"/>
            </p:cNvGraphicFramePr>
            <p:nvPr/>
          </p:nvGraphicFramePr>
          <p:xfrm>
            <a:off x="1440" y="3168"/>
            <a:ext cx="1584" cy="6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3" name="Equation" r:id="rId5" imgW="1485900" imgH="787400" progId="">
                    <p:embed/>
                  </p:oleObj>
                </mc:Choice>
                <mc:Fallback>
                  <p:oleObj name="Equation" r:id="rId5" imgW="1485900" imgH="787400" progId="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0" y="3168"/>
                          <a:ext cx="1584" cy="69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4" name="Rectangle 14"/>
            <p:cNvSpPr>
              <a:spLocks noChangeArrowheads="1"/>
            </p:cNvSpPr>
            <p:nvPr/>
          </p:nvSpPr>
          <p:spPr bwMode="auto">
            <a:xfrm>
              <a:off x="336" y="2832"/>
              <a:ext cx="98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/>
                <a:t>By dividing by</a:t>
              </a: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457200" y="3111500"/>
            <a:ext cx="8172450" cy="1098550"/>
            <a:chOff x="336" y="1728"/>
            <a:chExt cx="5148" cy="692"/>
          </a:xfrm>
        </p:grpSpPr>
        <p:graphicFrame>
          <p:nvGraphicFramePr>
            <p:cNvPr id="17419" name="Object 7"/>
            <p:cNvGraphicFramePr>
              <a:graphicFrameLocks noChangeAspect="1"/>
            </p:cNvGraphicFramePr>
            <p:nvPr/>
          </p:nvGraphicFramePr>
          <p:xfrm>
            <a:off x="3072" y="1728"/>
            <a:ext cx="1392" cy="3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4" name="Equation" r:id="rId7" imgW="1459866" imgH="406224" progId="">
                    <p:embed/>
                  </p:oleObj>
                </mc:Choice>
                <mc:Fallback>
                  <p:oleObj name="Equation" r:id="rId7" imgW="1459866" imgH="406224" progId="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1728"/>
                          <a:ext cx="1392" cy="3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20" name="Rectangle 13"/>
            <p:cNvSpPr>
              <a:spLocks noChangeArrowheads="1"/>
            </p:cNvSpPr>
            <p:nvPr/>
          </p:nvSpPr>
          <p:spPr bwMode="auto">
            <a:xfrm>
              <a:off x="336" y="1776"/>
              <a:ext cx="51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>
                  <a:solidFill>
                    <a:schemeClr val="accent1"/>
                  </a:solidFill>
                </a:rPr>
                <a:t>It is desirable to be able to evaluate the term                                           experimentally .</a:t>
              </a:r>
            </a:p>
          </p:txBody>
        </p:sp>
        <p:sp>
          <p:nvSpPr>
            <p:cNvPr id="17421" name="Rectangle 15"/>
            <p:cNvSpPr>
              <a:spLocks noChangeArrowheads="1"/>
            </p:cNvSpPr>
            <p:nvPr/>
          </p:nvSpPr>
          <p:spPr bwMode="auto">
            <a:xfrm>
              <a:off x="336" y="2016"/>
              <a:ext cx="5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/>
                <a:t>If the fluorescence band is narrow, v</a:t>
              </a:r>
              <a:r>
                <a:rPr lang="en-US" altLang="ko-KR" sz="1800" baseline="30000"/>
                <a:t>3</a:t>
              </a:r>
              <a:r>
                <a:rPr lang="en-US" altLang="ko-KR" sz="1800"/>
                <a:t> can be considered a </a:t>
              </a:r>
              <a:r>
                <a:rPr lang="en-US" altLang="ko-KR" sz="1800">
                  <a:solidFill>
                    <a:srgbClr val="339933"/>
                  </a:solidFill>
                </a:rPr>
                <a:t>constant</a:t>
              </a:r>
              <a:r>
                <a:rPr lang="en-US" altLang="ko-KR" sz="1800"/>
                <a:t> and removed from</a:t>
              </a:r>
            </a:p>
            <a:p>
              <a:r>
                <a:rPr lang="en-US" altLang="ko-KR" sz="1800"/>
                <a:t>the summation, the remaining sum being equal to unity</a:t>
              </a:r>
            </a:p>
          </p:txBody>
        </p:sp>
      </p:grp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533400" y="1524000"/>
            <a:ext cx="7880350" cy="1325563"/>
            <a:chOff x="336" y="960"/>
            <a:chExt cx="4964" cy="835"/>
          </a:xfrm>
        </p:grpSpPr>
        <p:graphicFrame>
          <p:nvGraphicFramePr>
            <p:cNvPr id="17415" name="Object 6"/>
            <p:cNvGraphicFramePr>
              <a:graphicFrameLocks noChangeAspect="1"/>
            </p:cNvGraphicFramePr>
            <p:nvPr/>
          </p:nvGraphicFramePr>
          <p:xfrm>
            <a:off x="624" y="1392"/>
            <a:ext cx="4032" cy="40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5" name="Equation" r:id="rId9" imgW="4064000" imgH="406400" progId="">
                    <p:embed/>
                  </p:oleObj>
                </mc:Choice>
                <mc:Fallback>
                  <p:oleObj name="Equation" r:id="rId9" imgW="4064000" imgH="406400" progId="">
                    <p:embed/>
                    <p:pic>
                      <p:nvPicPr>
                        <p:cNvPr id="0" name="Object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392"/>
                          <a:ext cx="4032" cy="40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6" name="Rectangle 12"/>
            <p:cNvSpPr>
              <a:spLocks noChangeArrowheads="1"/>
            </p:cNvSpPr>
            <p:nvPr/>
          </p:nvSpPr>
          <p:spPr bwMode="auto">
            <a:xfrm>
              <a:off x="336" y="960"/>
              <a:ext cx="49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dirty="0">
                  <a:solidFill>
                    <a:srgbClr val="339933"/>
                  </a:solidFill>
                </a:rPr>
                <a:t>The rate constant for emission</a:t>
              </a:r>
              <a:r>
                <a:rPr lang="en-US" altLang="ko-KR" sz="1800" dirty="0"/>
                <a:t> from the lowest </a:t>
              </a:r>
              <a:r>
                <a:rPr lang="en-US" altLang="ko-KR" sz="1800" dirty="0" err="1"/>
                <a:t>vibrational</a:t>
              </a:r>
              <a:r>
                <a:rPr lang="en-US" altLang="ko-KR" sz="1800" dirty="0"/>
                <a:t> level of electronic state 2</a:t>
              </a:r>
            </a:p>
            <a:p>
              <a:r>
                <a:rPr lang="en-US" altLang="ko-KR" sz="1800" dirty="0"/>
                <a:t>to all </a:t>
              </a:r>
              <a:r>
                <a:rPr lang="en-US" altLang="ko-KR" sz="1800" dirty="0" err="1"/>
                <a:t>vibrational</a:t>
              </a:r>
              <a:r>
                <a:rPr lang="en-US" altLang="ko-KR" sz="1800" dirty="0"/>
                <a:t> levels of state 1,            , can be written by using </a:t>
              </a:r>
              <a:r>
                <a:rPr lang="en-US" altLang="ko-KR" sz="1800" dirty="0" err="1"/>
                <a:t>Eqs</a:t>
              </a:r>
              <a:r>
                <a:rPr lang="en-US" altLang="ko-KR" sz="1800" dirty="0"/>
                <a:t>. (6) and (17)</a:t>
              </a:r>
            </a:p>
          </p:txBody>
        </p:sp>
        <p:sp>
          <p:nvSpPr>
            <p:cNvPr id="17417" name="Rectangle 16"/>
            <p:cNvSpPr>
              <a:spLocks noChangeArrowheads="1"/>
            </p:cNvSpPr>
            <p:nvPr/>
          </p:nvSpPr>
          <p:spPr bwMode="auto">
            <a:xfrm>
              <a:off x="4896" y="1440"/>
              <a:ext cx="4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ko-KR" sz="1800" b="1"/>
                <a:t>-(19)</a:t>
              </a:r>
            </a:p>
          </p:txBody>
        </p:sp>
        <p:graphicFrame>
          <p:nvGraphicFramePr>
            <p:cNvPr id="17418" name="Object 20"/>
            <p:cNvGraphicFramePr>
              <a:graphicFrameLocks noChangeAspect="1"/>
            </p:cNvGraphicFramePr>
            <p:nvPr/>
          </p:nvGraphicFramePr>
          <p:xfrm>
            <a:off x="2376" y="1144"/>
            <a:ext cx="336" cy="21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6736" name="Equation" r:id="rId11" imgW="355446" imgH="228501" progId="">
                    <p:embed/>
                  </p:oleObj>
                </mc:Choice>
                <mc:Fallback>
                  <p:oleObj name="Equation" r:id="rId11" imgW="355446" imgH="228501" progId="">
                    <p:embed/>
                    <p:pic>
                      <p:nvPicPr>
                        <p:cNvPr id="0" name="Object 2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76" y="1144"/>
                          <a:ext cx="336" cy="21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7" name="Rounded Rectangle 16"/>
          <p:cNvSpPr/>
          <p:nvPr/>
        </p:nvSpPr>
        <p:spPr>
          <a:xfrm>
            <a:off x="6143625" y="41576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Relating relaxation probabilities to lifetime for a single transition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609600"/>
            <a:ext cx="7848600" cy="533400"/>
          </a:xfrm>
        </p:spPr>
        <p:txBody>
          <a:bodyPr/>
          <a:lstStyle/>
          <a:p>
            <a:pPr algn="l" eaLnBrk="1" hangingPunct="1"/>
            <a:r>
              <a:rPr lang="en-US" altLang="ko-KR" sz="2400" b="1">
                <a:solidFill>
                  <a:srgbClr val="FF0000"/>
                </a:solidFill>
                <a:latin typeface="Times New Roman" pitchFamily="18" charset="0"/>
                <a:cs typeface="Arial" pitchFamily="34" charset="0"/>
              </a:rPr>
              <a:t>Lifetime relationship for molecules</a:t>
            </a:r>
          </a:p>
        </p:txBody>
      </p:sp>
      <p:sp>
        <p:nvSpPr>
          <p:cNvPr id="18435" name="Rectangle 1027"/>
          <p:cNvSpPr>
            <a:spLocks noChangeArrowheads="1"/>
          </p:cNvSpPr>
          <p:nvPr/>
        </p:nvSpPr>
        <p:spPr bwMode="auto">
          <a:xfrm>
            <a:off x="533400" y="1143000"/>
            <a:ext cx="7848600" cy="762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436" name="Rectangle 1028"/>
          <p:cNvSpPr>
            <a:spLocks noChangeArrowheads="1"/>
          </p:cNvSpPr>
          <p:nvPr/>
        </p:nvSpPr>
        <p:spPr bwMode="auto">
          <a:xfrm>
            <a:off x="304800" y="1371600"/>
            <a:ext cx="8610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endParaRPr lang="en-US" altLang="ko-KR" sz="2000">
              <a:cs typeface="Arial" pitchFamily="34" charset="0"/>
            </a:endParaRPr>
          </a:p>
          <a:p>
            <a:endParaRPr lang="en-US" altLang="ko-KR" sz="2000">
              <a:cs typeface="Arial" pitchFamily="34" charset="0"/>
            </a:endParaRPr>
          </a:p>
        </p:txBody>
      </p:sp>
      <p:graphicFrame>
        <p:nvGraphicFramePr>
          <p:cNvPr id="18437" name="Object 1029"/>
          <p:cNvGraphicFramePr>
            <a:graphicFrameLocks noChangeAspect="1"/>
          </p:cNvGraphicFramePr>
          <p:nvPr/>
        </p:nvGraphicFramePr>
        <p:xfrm>
          <a:off x="990600" y="2057400"/>
          <a:ext cx="2514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4" name="Equation" r:id="rId3" imgW="1574800" imgH="558800" progId="">
                  <p:embed/>
                </p:oleObj>
              </mc:Choice>
              <mc:Fallback>
                <p:oleObj name="Equation" r:id="rId3" imgW="1574800" imgH="558800" progId="">
                  <p:embed/>
                  <p:pic>
                    <p:nvPicPr>
                      <p:cNvPr id="0" name="Object 10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057400"/>
                        <a:ext cx="2514600" cy="850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030"/>
          <p:cNvGraphicFramePr>
            <a:graphicFrameLocks noChangeAspect="1"/>
          </p:cNvGraphicFramePr>
          <p:nvPr/>
        </p:nvGraphicFramePr>
        <p:xfrm>
          <a:off x="990600" y="3581400"/>
          <a:ext cx="41148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5" name="Equation" r:id="rId5" imgW="2489200" imgH="457200" progId="">
                  <p:embed/>
                </p:oleObj>
              </mc:Choice>
              <mc:Fallback>
                <p:oleObj name="Equation" r:id="rId5" imgW="2489200" imgH="457200" progId="">
                  <p:embed/>
                  <p:pic>
                    <p:nvPicPr>
                      <p:cNvPr id="0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581400"/>
                        <a:ext cx="4114800" cy="722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1033"/>
          <p:cNvGraphicFramePr>
            <a:graphicFrameLocks noChangeAspect="1"/>
          </p:cNvGraphicFramePr>
          <p:nvPr/>
        </p:nvGraphicFramePr>
        <p:xfrm>
          <a:off x="1066800" y="4800600"/>
          <a:ext cx="5943600" cy="741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6" name="Equation" r:id="rId7" imgW="3302000" imgH="431800" progId="">
                  <p:embed/>
                </p:oleObj>
              </mc:Choice>
              <mc:Fallback>
                <p:oleObj name="Equation" r:id="rId7" imgW="3302000" imgH="431800" progId="">
                  <p:embed/>
                  <p:pic>
                    <p:nvPicPr>
                      <p:cNvPr id="0" name="Object 10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800600"/>
                        <a:ext cx="5943600" cy="741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1034"/>
          <p:cNvGraphicFramePr>
            <a:graphicFrameLocks noChangeAspect="1"/>
          </p:cNvGraphicFramePr>
          <p:nvPr/>
        </p:nvGraphicFramePr>
        <p:xfrm>
          <a:off x="2209800" y="5410200"/>
          <a:ext cx="43434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57" name="Equation" r:id="rId9" imgW="2438400" imgH="431800" progId="">
                  <p:embed/>
                </p:oleObj>
              </mc:Choice>
              <mc:Fallback>
                <p:oleObj name="Equation" r:id="rId9" imgW="2438400" imgH="431800" progId="">
                  <p:embed/>
                  <p:pic>
                    <p:nvPicPr>
                      <p:cNvPr id="0" name="Object 10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410200"/>
                        <a:ext cx="43434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41" name="Rectangle 1035"/>
          <p:cNvSpPr>
            <a:spLocks noChangeArrowheads="1"/>
          </p:cNvSpPr>
          <p:nvPr/>
        </p:nvSpPr>
        <p:spPr bwMode="auto">
          <a:xfrm>
            <a:off x="381000" y="137160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>
                <a:solidFill>
                  <a:srgbClr val="339933"/>
                </a:solidFill>
              </a:rPr>
              <a:t>The sums over all vibronic bands</a:t>
            </a:r>
            <a:r>
              <a:rPr lang="en-US" altLang="ko-KR" sz="1800"/>
              <a:t> can be replaced by integrals over the fluorescence</a:t>
            </a:r>
          </a:p>
          <a:p>
            <a:r>
              <a:rPr lang="en-US" altLang="ko-KR" sz="1800"/>
              <a:t>spectrum, so the expression reduces to</a:t>
            </a:r>
          </a:p>
        </p:txBody>
      </p:sp>
      <p:sp>
        <p:nvSpPr>
          <p:cNvPr id="18442" name="Rectangle 1036"/>
          <p:cNvSpPr>
            <a:spLocks noChangeArrowheads="1"/>
          </p:cNvSpPr>
          <p:nvPr/>
        </p:nvSpPr>
        <p:spPr bwMode="auto">
          <a:xfrm>
            <a:off x="381000" y="3200400"/>
            <a:ext cx="5289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/>
              <a:t>Now, by combining Eqs. (13), (18), and (19), we obtain</a:t>
            </a:r>
          </a:p>
        </p:txBody>
      </p:sp>
      <p:sp>
        <p:nvSpPr>
          <p:cNvPr id="18443" name="Rectangle 1037"/>
          <p:cNvSpPr>
            <a:spLocks noChangeArrowheads="1"/>
          </p:cNvSpPr>
          <p:nvPr/>
        </p:nvSpPr>
        <p:spPr bwMode="auto">
          <a:xfrm>
            <a:off x="444500" y="4343400"/>
            <a:ext cx="799193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2000" b="1" dirty="0"/>
              <a:t>It is convenient to write this equation in terms of the more common units</a:t>
            </a:r>
          </a:p>
        </p:txBody>
      </p:sp>
      <p:sp>
        <p:nvSpPr>
          <p:cNvPr id="18444" name="Rectangle 1038"/>
          <p:cNvSpPr>
            <a:spLocks noChangeArrowheads="1"/>
          </p:cNvSpPr>
          <p:nvPr/>
        </p:nvSpPr>
        <p:spPr bwMode="auto">
          <a:xfrm>
            <a:off x="3733800" y="6172200"/>
            <a:ext cx="35591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600" i="1"/>
              <a:t>g</a:t>
            </a:r>
            <a:r>
              <a:rPr lang="en-US" altLang="ko-KR" sz="1600" i="1" baseline="-25000"/>
              <a:t>1</a:t>
            </a:r>
            <a:r>
              <a:rPr lang="en-US" altLang="ko-KR" sz="1600" i="1"/>
              <a:t> and g</a:t>
            </a:r>
            <a:r>
              <a:rPr lang="en-US" altLang="ko-KR" sz="1600" i="1" baseline="-25000"/>
              <a:t>2</a:t>
            </a:r>
            <a:r>
              <a:rPr lang="en-US" altLang="ko-KR" sz="1600" i="1"/>
              <a:t> : degeneracies of the 1, 2 states</a:t>
            </a:r>
          </a:p>
        </p:txBody>
      </p:sp>
      <p:sp>
        <p:nvSpPr>
          <p:cNvPr id="18445" name="Rectangle 1039"/>
          <p:cNvSpPr>
            <a:spLocks noChangeArrowheads="1"/>
          </p:cNvSpPr>
          <p:nvPr/>
        </p:nvSpPr>
        <p:spPr bwMode="auto">
          <a:xfrm>
            <a:off x="7086600" y="3657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-(20)</a:t>
            </a:r>
          </a:p>
        </p:txBody>
      </p:sp>
      <p:sp>
        <p:nvSpPr>
          <p:cNvPr id="18446" name="Rectangle 1040"/>
          <p:cNvSpPr>
            <a:spLocks noChangeArrowheads="1"/>
          </p:cNvSpPr>
          <p:nvPr/>
        </p:nvSpPr>
        <p:spPr bwMode="auto">
          <a:xfrm>
            <a:off x="7162800" y="54102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ko-KR" sz="1800" b="1"/>
              <a:t>-(21)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43625" y="21129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Expanding to all transitions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6143625" y="3522663"/>
            <a:ext cx="2667000" cy="825500"/>
          </a:xfrm>
          <a:prstGeom prst="round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Finally a relationship between lifetime and extinction coefficient</a:t>
            </a:r>
          </a:p>
        </p:txBody>
      </p:sp>
      <p:sp>
        <p:nvSpPr>
          <p:cNvPr id="18" name="Oval 17"/>
          <p:cNvSpPr/>
          <p:nvPr/>
        </p:nvSpPr>
        <p:spPr>
          <a:xfrm>
            <a:off x="6033226" y="4961418"/>
            <a:ext cx="438332" cy="4467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977899" y="5170261"/>
            <a:ext cx="501469" cy="490629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894077" y="4563456"/>
            <a:ext cx="28491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Extinction Coefficient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1364" y="5687085"/>
            <a:ext cx="11964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3333FF"/>
                </a:solidFill>
              </a:rPr>
              <a:t>Lifetime</a:t>
            </a:r>
          </a:p>
        </p:txBody>
      </p:sp>
      <p:sp>
        <p:nvSpPr>
          <p:cNvPr id="22" name="Oval 21"/>
          <p:cNvSpPr/>
          <p:nvPr/>
        </p:nvSpPr>
        <p:spPr>
          <a:xfrm>
            <a:off x="1587499" y="4928961"/>
            <a:ext cx="698501" cy="490629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837864" y="4529435"/>
            <a:ext cx="396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7030A0"/>
                </a:solidFill>
              </a:rPr>
              <a:t>k</a:t>
            </a:r>
            <a:r>
              <a:rPr lang="en-US" sz="2400" baseline="-25000" dirty="0">
                <a:solidFill>
                  <a:srgbClr val="7030A0"/>
                </a:solidFill>
              </a:rPr>
              <a:t>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/>
      <p:bldP spid="21" grpId="0"/>
      <p:bldP spid="22" grpId="0" animBg="1"/>
      <p:bldP spid="2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Quantum Yield and Lifetime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039937" y="742434"/>
            <a:ext cx="2443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Math happens</a:t>
            </a:r>
            <a:r>
              <a:rPr lang="en-US" sz="2400" dirty="0"/>
              <a:t>:</a:t>
            </a:r>
          </a:p>
        </p:txBody>
      </p:sp>
      <p:graphicFrame>
        <p:nvGraphicFramePr>
          <p:cNvPr id="13" name="Object 5"/>
          <p:cNvGraphicFramePr>
            <a:graphicFrameLocks noChangeAspect="1"/>
          </p:cNvGraphicFramePr>
          <p:nvPr/>
        </p:nvGraphicFramePr>
        <p:xfrm>
          <a:off x="2389188" y="1250950"/>
          <a:ext cx="2057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35" name="Equation" r:id="rId3" imgW="965200" imgH="431800" progId="Equation.3">
                  <p:embed/>
                </p:oleObj>
              </mc:Choice>
              <mc:Fallback>
                <p:oleObj name="Equation" r:id="rId3" imgW="965200" imgH="4318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1250950"/>
                        <a:ext cx="20574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3797300" y="4987853"/>
            <a:ext cx="146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/>
              <a:t>k</a:t>
            </a:r>
            <a:r>
              <a:rPr lang="en-US" sz="2800" i="1" baseline="-25000" dirty="0" err="1"/>
              <a:t>r</a:t>
            </a:r>
            <a:r>
              <a:rPr lang="en-US" sz="2800" i="1" dirty="0"/>
              <a:t> </a:t>
            </a:r>
            <a:r>
              <a:rPr lang="en-US" sz="2800" dirty="0"/>
              <a:t>=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l-GR" sz="2800" dirty="0"/>
              <a:t>/</a:t>
            </a:r>
            <a:r>
              <a:rPr lang="en-US" sz="2800" dirty="0">
                <a:latin typeface="Symbol" pitchFamily="18" charset="2"/>
              </a:rPr>
              <a:t>t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5773582" y="4944310"/>
            <a:ext cx="25322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/>
              <a:t>k</a:t>
            </a:r>
            <a:r>
              <a:rPr lang="en-US" sz="2800" i="1" baseline="-25000" dirty="0" err="1"/>
              <a:t>nr</a:t>
            </a:r>
            <a:r>
              <a:rPr lang="en-US" sz="2800" i="1" dirty="0"/>
              <a:t> </a:t>
            </a:r>
            <a:r>
              <a:rPr lang="en-US" sz="2800" dirty="0"/>
              <a:t>= (1 −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l-GR" sz="2800" dirty="0"/>
              <a:t>)/</a:t>
            </a:r>
            <a:r>
              <a:rPr lang="en-US" sz="2800" dirty="0">
                <a:latin typeface="Symbol" pitchFamily="18" charset="2"/>
              </a:rPr>
              <a:t>t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152400" y="2397647"/>
            <a:ext cx="419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Intrinsic or natural lifetime (</a:t>
            </a:r>
            <a:r>
              <a:rPr lang="en-US" sz="2000" b="1" dirty="0" err="1">
                <a:latin typeface="Symbol" pitchFamily="18" charset="2"/>
              </a:rPr>
              <a:t>t</a:t>
            </a:r>
            <a:r>
              <a:rPr lang="en-US" sz="2000" b="1" baseline="-25000" dirty="0" err="1"/>
              <a:t>n</a:t>
            </a:r>
            <a:r>
              <a:rPr lang="en-US" sz="2000" b="1" dirty="0"/>
              <a:t>):</a:t>
            </a:r>
          </a:p>
          <a:p>
            <a:pPr marL="228600"/>
            <a:r>
              <a:rPr lang="en-US" sz="2000" dirty="0"/>
              <a:t>lifetime in the absence of non-</a:t>
            </a:r>
            <a:r>
              <a:rPr lang="en-US" sz="2000" dirty="0" err="1"/>
              <a:t>radiative</a:t>
            </a:r>
            <a:r>
              <a:rPr lang="en-US" sz="2000" dirty="0"/>
              <a:t> processes (</a:t>
            </a:r>
            <a:r>
              <a:rPr lang="en-US" sz="2000" dirty="0">
                <a:latin typeface="Symbol" pitchFamily="18" charset="2"/>
              </a:rPr>
              <a:t>F</a:t>
            </a:r>
            <a:r>
              <a:rPr lang="en-US" sz="2000" dirty="0"/>
              <a:t> = 1)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179916" y="3260704"/>
            <a:ext cx="1647018" cy="975173"/>
            <a:chOff x="3489371" y="2985334"/>
            <a:chExt cx="1647018" cy="975173"/>
          </a:xfrm>
        </p:grpSpPr>
        <p:sp>
          <p:nvSpPr>
            <p:cNvPr id="18" name="Rectangle 17"/>
            <p:cNvSpPr/>
            <p:nvPr/>
          </p:nvSpPr>
          <p:spPr>
            <a:xfrm>
              <a:off x="4555246" y="3437287"/>
              <a:ext cx="42992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endParaRPr lang="en-US" sz="2800" i="1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489371" y="3205802"/>
              <a:ext cx="7360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Symbol" pitchFamily="18" charset="2"/>
                </a:rPr>
                <a:t>t</a:t>
              </a:r>
              <a:r>
                <a:rPr lang="en-US" sz="2800" baseline="-25000" dirty="0" err="1"/>
                <a:t>n</a:t>
              </a:r>
              <a:r>
                <a:rPr lang="en-US" sz="2800" dirty="0">
                  <a:latin typeface="Symbol" pitchFamily="18" charset="2"/>
                </a:rPr>
                <a:t> </a:t>
              </a:r>
              <a:r>
                <a:rPr lang="en-US" sz="2800" dirty="0"/>
                <a:t>=</a:t>
              </a: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540124" y="298533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4287517" y="3496573"/>
              <a:ext cx="848872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4810125" y="2410347"/>
            <a:ext cx="40290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Experimental lifetime (</a:t>
            </a:r>
            <a:r>
              <a:rPr lang="en-US" sz="2000" b="1" dirty="0">
                <a:latin typeface="Symbol" pitchFamily="18" charset="2"/>
              </a:rPr>
              <a:t>t</a:t>
            </a:r>
            <a:r>
              <a:rPr lang="en-US" sz="2000" b="1" dirty="0"/>
              <a:t>):</a:t>
            </a:r>
          </a:p>
          <a:p>
            <a:pPr marL="228600"/>
            <a:r>
              <a:rPr lang="en-US" sz="2000" dirty="0"/>
              <a:t>lifetime with </a:t>
            </a:r>
            <a:r>
              <a:rPr lang="en-US" sz="2000" dirty="0" err="1"/>
              <a:t>radiative</a:t>
            </a:r>
            <a:r>
              <a:rPr lang="en-US" sz="2000" dirty="0"/>
              <a:t> and non-</a:t>
            </a:r>
            <a:r>
              <a:rPr lang="en-US" sz="2000" dirty="0" err="1"/>
              <a:t>radiative</a:t>
            </a:r>
            <a:r>
              <a:rPr lang="en-US" sz="2000" dirty="0"/>
              <a:t> processes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650316" y="3260704"/>
            <a:ext cx="2021396" cy="1406060"/>
            <a:chOff x="3489371" y="2985334"/>
            <a:chExt cx="2021396" cy="1406060"/>
          </a:xfrm>
        </p:grpSpPr>
        <p:sp>
          <p:nvSpPr>
            <p:cNvPr id="24" name="Rectangle 23"/>
            <p:cNvSpPr/>
            <p:nvPr/>
          </p:nvSpPr>
          <p:spPr>
            <a:xfrm>
              <a:off x="4232853" y="3437287"/>
              <a:ext cx="1277914" cy="9541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r>
                <a:rPr lang="en-US" sz="2800" i="1" baseline="-25000" dirty="0"/>
                <a:t> </a:t>
              </a:r>
              <a:r>
                <a:rPr lang="en-US" sz="2800" i="1" dirty="0"/>
                <a:t> +  </a:t>
              </a:r>
              <a:r>
                <a:rPr lang="en-US" sz="2800" i="1" dirty="0" err="1"/>
                <a:t>k</a:t>
              </a:r>
              <a:r>
                <a:rPr lang="en-US" sz="2800" i="1" baseline="-25000" dirty="0" err="1"/>
                <a:t>nr</a:t>
              </a:r>
              <a:endParaRPr lang="en-US" sz="2800" i="1" dirty="0"/>
            </a:p>
            <a:p>
              <a:pPr algn="ctr"/>
              <a:endParaRPr lang="en-US" sz="2800" i="1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489371" y="3205802"/>
              <a:ext cx="74732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Symbol" pitchFamily="18" charset="2"/>
                </a:rPr>
                <a:t>t</a:t>
              </a:r>
              <a:r>
                <a:rPr lang="en-US" sz="2800" baseline="-25000" dirty="0"/>
                <a:t> </a:t>
              </a:r>
              <a:r>
                <a:rPr lang="en-US" sz="2800" dirty="0"/>
                <a:t> </a:t>
              </a:r>
              <a:r>
                <a:rPr lang="en-US" sz="2800" dirty="0">
                  <a:latin typeface="Symbol" pitchFamily="18" charset="2"/>
                </a:rPr>
                <a:t> </a:t>
              </a:r>
              <a:r>
                <a:rPr lang="en-US" sz="2800" dirty="0"/>
                <a:t>=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641724" y="2985334"/>
              <a:ext cx="36740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4389117" y="3496573"/>
              <a:ext cx="99373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43"/>
          <p:cNvSpPr/>
          <p:nvPr/>
        </p:nvSpPr>
        <p:spPr>
          <a:xfrm>
            <a:off x="4230569" y="1479616"/>
            <a:ext cx="3706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000" dirty="0"/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4701265" y="1682932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/>
          <p:cNvSpPr/>
          <p:nvPr/>
        </p:nvSpPr>
        <p:spPr>
          <a:xfrm>
            <a:off x="4840217" y="1268222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768129" y="1691555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144837" y="4387334"/>
            <a:ext cx="2443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Algebra happens</a:t>
            </a:r>
            <a:r>
              <a:rPr lang="en-US" sz="2400" dirty="0"/>
              <a:t>:</a:t>
            </a:r>
          </a:p>
        </p:txBody>
      </p:sp>
      <p:grpSp>
        <p:nvGrpSpPr>
          <p:cNvPr id="55" name="Group 54"/>
          <p:cNvGrpSpPr/>
          <p:nvPr/>
        </p:nvGrpSpPr>
        <p:grpSpPr>
          <a:xfrm>
            <a:off x="1085346" y="4762752"/>
            <a:ext cx="1463276" cy="1058778"/>
            <a:chOff x="1059946" y="4978652"/>
            <a:chExt cx="1463276" cy="1058778"/>
          </a:xfrm>
        </p:grpSpPr>
        <p:sp>
          <p:nvSpPr>
            <p:cNvPr id="49" name="Rectangle 48"/>
            <p:cNvSpPr/>
            <p:nvPr/>
          </p:nvSpPr>
          <p:spPr>
            <a:xfrm>
              <a:off x="1059946" y="5239173"/>
              <a:ext cx="45878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solidFill>
                    <a:prstClr val="black"/>
                  </a:solidFill>
                  <a:latin typeface="Symbol" pitchFamily="18" charset="2"/>
                  <a:cs typeface="Arial" charset="0"/>
                  <a:sym typeface="MT Extra" pitchFamily="18" charset="2"/>
                </a:rPr>
                <a:t>F</a:t>
              </a:r>
              <a:endParaRPr lang="en-US" sz="2800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486666" y="5300858"/>
              <a:ext cx="37061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MT Extra" pitchFamily="18" charset="2"/>
                </a:rPr>
                <a:t>=</a:t>
              </a:r>
              <a:endParaRPr lang="en-US" sz="2000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2001925" y="5514210"/>
              <a:ext cx="52129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 err="1">
                  <a:latin typeface="Symbol" pitchFamily="18" charset="2"/>
                </a:rPr>
                <a:t>t</a:t>
              </a:r>
              <a:r>
                <a:rPr lang="en-US" sz="2800" baseline="-25000" dirty="0" err="1"/>
                <a:t>n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 </a:t>
              </a:r>
              <a:endParaRPr lang="en-US" sz="2800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985960" y="4978652"/>
              <a:ext cx="39626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Symbol" pitchFamily="18" charset="2"/>
                </a:rPr>
                <a:t>t</a:t>
              </a:r>
              <a:r>
                <a:rPr lang="en-US" sz="2800" baseline="-25000" dirty="0">
                  <a:solidFill>
                    <a:prstClr val="black"/>
                  </a:solidFill>
                  <a:cs typeface="Arial" charset="0"/>
                  <a:sym typeface="MT Extra" pitchFamily="18" charset="2"/>
                </a:rPr>
                <a:t> </a:t>
              </a:r>
              <a:endParaRPr lang="en-US" sz="2800" dirty="0"/>
            </a:p>
          </p:txBody>
        </p:sp>
        <p:cxnSp>
          <p:nvCxnSpPr>
            <p:cNvPr id="53" name="Straight Connector 52"/>
            <p:cNvCxnSpPr/>
            <p:nvPr/>
          </p:nvCxnSpPr>
          <p:spPr>
            <a:xfrm flipH="1">
              <a:off x="1885516" y="5529577"/>
              <a:ext cx="59865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ectangle 53"/>
          <p:cNvSpPr/>
          <p:nvPr/>
        </p:nvSpPr>
        <p:spPr>
          <a:xfrm>
            <a:off x="1178813" y="6114534"/>
            <a:ext cx="6746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and </a:t>
            </a:r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t </a:t>
            </a:r>
            <a:r>
              <a:rPr lang="en-US" sz="2800" dirty="0">
                <a:solidFill>
                  <a:prstClr val="black"/>
                </a:solidFill>
                <a:latin typeface="Calibri" pitchFamily="34" charset="0"/>
                <a:cs typeface="Arial" charset="0"/>
                <a:sym typeface="MT Extra" pitchFamily="18" charset="2"/>
              </a:rPr>
              <a:t>from experiment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, calculate </a:t>
            </a:r>
            <a:r>
              <a:rPr lang="en-US" sz="2800" i="1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k</a:t>
            </a:r>
            <a:r>
              <a:rPr lang="en-US" sz="2800" i="1" baseline="-25000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r</a:t>
            </a:r>
            <a:r>
              <a:rPr lang="en-US" sz="28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and </a:t>
            </a:r>
            <a:r>
              <a:rPr lang="en-US" sz="2800" i="1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k</a:t>
            </a:r>
            <a:r>
              <a:rPr lang="en-US" sz="2800" i="1" baseline="-25000" dirty="0" err="1">
                <a:solidFill>
                  <a:prstClr val="black"/>
                </a:solidFill>
                <a:cs typeface="Arial" charset="0"/>
                <a:sym typeface="MT Extra" pitchFamily="18" charset="2"/>
              </a:rPr>
              <a:t>nr</a:t>
            </a:r>
            <a:endParaRPr lang="en-US" sz="2800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2" grpId="0"/>
      <p:bldP spid="48" grpId="0"/>
      <p:bldP spid="5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9289" y="1774527"/>
            <a:ext cx="5169159" cy="389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40643" name="Object 3"/>
          <p:cNvGraphicFramePr>
            <a:graphicFrameLocks noChangeAspect="1"/>
          </p:cNvGraphicFramePr>
          <p:nvPr/>
        </p:nvGraphicFramePr>
        <p:xfrm>
          <a:off x="5950856" y="1348791"/>
          <a:ext cx="2131527" cy="952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645" name="Equation" r:id="rId4" imgW="965200" imgH="431800" progId="Equation.3">
                  <p:embed/>
                </p:oleObj>
              </mc:Choice>
              <mc:Fallback>
                <p:oleObj name="Equation" r:id="rId4" imgW="965200" imgH="431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0856" y="1348791"/>
                        <a:ext cx="2131527" cy="952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721224" y="4776779"/>
            <a:ext cx="3247053" cy="1179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/>
              <a:t>  Same extinction coefficient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dirty="0"/>
              <a:t>  Same </a:t>
            </a:r>
            <a:r>
              <a:rPr lang="en-US" dirty="0" err="1"/>
              <a:t>radiative</a:t>
            </a:r>
            <a:r>
              <a:rPr lang="en-US" dirty="0"/>
              <a:t> rate </a:t>
            </a:r>
          </a:p>
          <a:p>
            <a:pPr>
              <a:spcAft>
                <a:spcPts val="1000"/>
              </a:spcAft>
              <a:buFont typeface="Arial" pitchFamily="34" charset="0"/>
              <a:buChar char="•"/>
            </a:pPr>
            <a:r>
              <a:rPr lang="en-US" i="1" dirty="0"/>
              <a:t>  </a:t>
            </a:r>
            <a:r>
              <a:rPr lang="en-US" i="1" dirty="0" err="1"/>
              <a:t>k</a:t>
            </a:r>
            <a:r>
              <a:rPr lang="en-US" i="1" baseline="-25000" dirty="0" err="1"/>
              <a:t>nr</a:t>
            </a:r>
            <a:r>
              <a:rPr lang="en-US" dirty="0"/>
              <a:t> larger with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6" name="Rectangle 5"/>
          <p:cNvSpPr/>
          <p:nvPr/>
        </p:nvSpPr>
        <p:spPr>
          <a:xfrm>
            <a:off x="5633482" y="2778053"/>
            <a:ext cx="944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k</a:t>
            </a:r>
            <a:r>
              <a:rPr lang="en-US" i="1" baseline="-25000" dirty="0" err="1"/>
              <a:t>r</a:t>
            </a:r>
            <a:r>
              <a:rPr lang="en-US" i="1" dirty="0"/>
              <a:t> </a:t>
            </a:r>
            <a:r>
              <a:rPr lang="en-US" dirty="0"/>
              <a:t>= </a:t>
            </a:r>
            <a:r>
              <a:rPr lang="el-GR" dirty="0"/>
              <a:t>Φ/τ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269447" y="2734510"/>
            <a:ext cx="1476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/>
              <a:t>k</a:t>
            </a:r>
            <a:r>
              <a:rPr lang="en-US" i="1" baseline="-25000" dirty="0" err="1"/>
              <a:t>nr</a:t>
            </a:r>
            <a:r>
              <a:rPr lang="en-US" i="1" dirty="0"/>
              <a:t> </a:t>
            </a:r>
            <a:r>
              <a:rPr lang="en-US" dirty="0"/>
              <a:t>= (1 − </a:t>
            </a:r>
            <a:r>
              <a:rPr lang="el-GR" dirty="0"/>
              <a:t>Φ)/τ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491973" y="3703403"/>
          <a:ext cx="3381439" cy="760095"/>
        </p:xfrm>
        <a:graphic>
          <a:graphicData uri="http://schemas.openxmlformats.org/drawingml/2006/table">
            <a:tbl>
              <a:tblPr/>
              <a:tblGrid>
                <a:gridCol w="638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96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35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600" b="0" i="1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r</a:t>
                      </a:r>
                      <a:endParaRPr lang="en-US" sz="1600" b="0" i="1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1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k</a:t>
                      </a:r>
                      <a:r>
                        <a:rPr lang="en-US" sz="1600" b="0" i="1" u="none" strike="noStrike" baseline="-25000" dirty="0" err="1">
                          <a:solidFill>
                            <a:srgbClr val="000000"/>
                          </a:solidFill>
                          <a:latin typeface="Calibri"/>
                        </a:rPr>
                        <a:t>nr</a:t>
                      </a:r>
                      <a:endParaRPr lang="en-US" sz="1600" b="0" i="1" u="none" strike="noStrike" baseline="-2500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X = Br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2.0 x 10</a:t>
                      </a:r>
                      <a:r>
                        <a:rPr lang="en-US" sz="1600" b="0" i="0" u="none" strike="noStrike" baseline="30000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 s</a:t>
                      </a:r>
                      <a:r>
                        <a:rPr lang="en-US" sz="1600" b="0" i="0" u="none" strike="noStrike" baseline="30000" dirty="0">
                          <a:solidFill>
                            <a:srgbClr val="7030A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1.1 x 10</a:t>
                      </a:r>
                      <a:r>
                        <a:rPr lang="en-US" sz="1600" b="0" i="0" u="none" strike="noStrike" baseline="30000" dirty="0">
                          <a:solidFill>
                            <a:srgbClr val="7030A0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0" i="0" u="none" strike="noStrike" dirty="0">
                          <a:solidFill>
                            <a:srgbClr val="7030A0"/>
                          </a:solidFill>
                          <a:latin typeface="Calibri"/>
                        </a:rPr>
                        <a:t> s</a:t>
                      </a:r>
                      <a:r>
                        <a:rPr lang="en-US" sz="1600" b="0" i="0" u="none" strike="noStrike" baseline="30000" dirty="0">
                          <a:solidFill>
                            <a:srgbClr val="7030A0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X= I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2.1 x 10</a:t>
                      </a:r>
                      <a:r>
                        <a:rPr lang="en-US" sz="1600" b="0" i="0" u="none" strike="noStrike" baseline="30000" dirty="0">
                          <a:solidFill>
                            <a:srgbClr val="3333FF"/>
                          </a:solidFill>
                          <a:latin typeface="Calibri"/>
                        </a:rPr>
                        <a:t>8</a:t>
                      </a: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 s</a:t>
                      </a:r>
                      <a:r>
                        <a:rPr lang="en-US" sz="1600" b="0" i="0" u="none" strike="noStrike" baseline="30000" dirty="0">
                          <a:solidFill>
                            <a:srgbClr val="3333FF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1.4 x 10</a:t>
                      </a:r>
                      <a:r>
                        <a:rPr lang="en-US" sz="1600" b="0" i="0" u="none" strike="noStrike" baseline="30000" dirty="0">
                          <a:solidFill>
                            <a:srgbClr val="3333FF"/>
                          </a:solidFill>
                          <a:latin typeface="Calibri"/>
                        </a:rPr>
                        <a:t>9</a:t>
                      </a:r>
                      <a:r>
                        <a:rPr lang="en-US" sz="1600" b="0" i="0" u="none" strike="noStrike" dirty="0">
                          <a:solidFill>
                            <a:srgbClr val="3333FF"/>
                          </a:solidFill>
                          <a:latin typeface="Calibri"/>
                        </a:rPr>
                        <a:t> s</a:t>
                      </a:r>
                      <a:r>
                        <a:rPr lang="en-US" sz="1600" b="0" i="0" u="none" strike="noStrike" baseline="30000" dirty="0">
                          <a:solidFill>
                            <a:srgbClr val="3333FF"/>
                          </a:solidFill>
                          <a:latin typeface="Calibri"/>
                        </a:rPr>
                        <a:t>-1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</a:rPr>
              <a:t>Radiative</a:t>
            </a:r>
            <a:r>
              <a:rPr lang="en-US" sz="3200" b="1" u="sng" dirty="0">
                <a:solidFill>
                  <a:schemeClr val="tx2"/>
                </a:solidFill>
              </a:rPr>
              <a:t> </a:t>
            </a:r>
            <a:r>
              <a:rPr lang="en-US" sz="3200" b="1" u="sng" dirty="0" err="1">
                <a:solidFill>
                  <a:schemeClr val="tx2"/>
                </a:solidFill>
              </a:rPr>
              <a:t>vs</a:t>
            </a:r>
            <a:r>
              <a:rPr lang="en-US" sz="3200" b="1" u="sng" dirty="0">
                <a:solidFill>
                  <a:schemeClr val="tx2"/>
                </a:solidFill>
              </a:rPr>
              <a:t> Non-</a:t>
            </a:r>
            <a:r>
              <a:rPr lang="en-US" sz="3200" b="1" u="sng" dirty="0" err="1">
                <a:solidFill>
                  <a:schemeClr val="tx2"/>
                </a:solidFill>
              </a:rPr>
              <a:t>radiative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87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1" y="1100138"/>
            <a:ext cx="4556125" cy="280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Quantum Yield and Lifetime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406900" y="1778000"/>
            <a:ext cx="1511300" cy="14097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92800" y="1384300"/>
            <a:ext cx="298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Unquenched Emission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294337" y="4783218"/>
            <a:ext cx="2613963" cy="1027945"/>
            <a:chOff x="1056337" y="5278518"/>
            <a:chExt cx="2613963" cy="1027945"/>
          </a:xfrm>
        </p:grpSpPr>
        <p:sp>
          <p:nvSpPr>
            <p:cNvPr id="16" name="Rectangle 15"/>
            <p:cNvSpPr/>
            <p:nvPr/>
          </p:nvSpPr>
          <p:spPr>
            <a:xfrm>
              <a:off x="1837078" y="5783243"/>
              <a:ext cx="180369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r>
                <a:rPr lang="en-US" sz="2800" i="1" dirty="0"/>
                <a:t> + </a:t>
              </a:r>
              <a:r>
                <a:rPr lang="en-US" sz="2800" i="1" dirty="0" err="1"/>
                <a:t>k</a:t>
              </a:r>
              <a:r>
                <a:rPr lang="en-US" sz="2800" i="1" baseline="-25000" dirty="0" err="1"/>
                <a:t>ic</a:t>
              </a:r>
              <a:r>
                <a:rPr lang="en-US" sz="2800" i="1" baseline="-25000" dirty="0"/>
                <a:t> </a:t>
              </a:r>
              <a:r>
                <a:rPr lang="en-US" sz="2800" i="1" dirty="0"/>
                <a:t>+ </a:t>
              </a:r>
              <a:r>
                <a:rPr lang="en-US" sz="2800" i="1" dirty="0" err="1"/>
                <a:t>k</a:t>
              </a:r>
              <a:r>
                <a:rPr lang="en-US" sz="2800" i="1" baseline="-25000" dirty="0" err="1"/>
                <a:t>ET</a:t>
              </a:r>
              <a:endParaRPr lang="en-US" sz="2800" i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6337" y="5496392"/>
              <a:ext cx="7745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Symbol" pitchFamily="18" charset="2"/>
                </a:rPr>
                <a:t>F</a:t>
              </a:r>
              <a:r>
                <a:rPr lang="en-US" sz="2800" baseline="-25000" dirty="0"/>
                <a:t> </a:t>
              </a:r>
              <a:r>
                <a:rPr lang="en-US" sz="2800" dirty="0"/>
                <a:t> =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95913" y="5278518"/>
              <a:ext cx="4315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endParaRPr lang="en-US" sz="2800" i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777073" y="5787163"/>
              <a:ext cx="18932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955178" y="2303443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k</a:t>
            </a:r>
            <a:r>
              <a:rPr lang="en-US" sz="2400" i="1" baseline="-25000" dirty="0" err="1"/>
              <a:t>r</a:t>
            </a:r>
            <a:r>
              <a:rPr lang="en-US" sz="2400" i="1" dirty="0"/>
              <a:t> +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ic</a:t>
            </a:r>
            <a:endParaRPr lang="en-US" sz="2400" i="1" dirty="0"/>
          </a:p>
        </p:txBody>
      </p:sp>
      <p:sp>
        <p:nvSpPr>
          <p:cNvPr id="22" name="Rectangle 21"/>
          <p:cNvSpPr/>
          <p:nvPr/>
        </p:nvSpPr>
        <p:spPr>
          <a:xfrm>
            <a:off x="6174437" y="2016592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baseline="-25000" dirty="0"/>
              <a:t> </a:t>
            </a:r>
            <a:r>
              <a:rPr lang="en-US" sz="2400" dirty="0"/>
              <a:t> 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13347" y="178601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/>
              <a:t>k</a:t>
            </a:r>
            <a:r>
              <a:rPr lang="en-US" sz="2400" i="1" baseline="-25000" dirty="0" err="1"/>
              <a:t>r</a:t>
            </a:r>
            <a:endParaRPr lang="en-US" sz="2400" i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971373" y="2307363"/>
            <a:ext cx="87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6018616" y="3031931"/>
            <a:ext cx="2212336" cy="464550"/>
            <a:chOff x="3489371" y="3205802"/>
            <a:chExt cx="2212336" cy="464550"/>
          </a:xfrm>
        </p:grpSpPr>
        <p:sp>
          <p:nvSpPr>
            <p:cNvPr id="27" name="Rectangle 26"/>
            <p:cNvSpPr/>
            <p:nvPr/>
          </p:nvSpPr>
          <p:spPr>
            <a:xfrm>
              <a:off x="4168915" y="3208687"/>
              <a:ext cx="15327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1/(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r</a:t>
              </a:r>
              <a:r>
                <a:rPr lang="en-US" sz="2400" i="1" baseline="-25000" dirty="0"/>
                <a:t> </a:t>
              </a:r>
              <a:r>
                <a:rPr lang="en-US" sz="2400" i="1" dirty="0"/>
                <a:t> +  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ic</a:t>
              </a:r>
              <a:r>
                <a:rPr lang="en-US" sz="2400" dirty="0"/>
                <a:t>)</a:t>
              </a:r>
              <a:endParaRPr lang="en-US" sz="2400" i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89371" y="3205802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t</a:t>
              </a:r>
              <a:r>
                <a:rPr lang="en-US" sz="2400" baseline="-25000" dirty="0"/>
                <a:t> </a:t>
              </a:r>
              <a:r>
                <a:rPr lang="en-US" sz="2400" dirty="0"/>
                <a:t> </a:t>
              </a:r>
              <a:r>
                <a:rPr lang="en-US" sz="2400" dirty="0">
                  <a:latin typeface="Symbol" pitchFamily="18" charset="2"/>
                </a:rPr>
                <a:t> </a:t>
              </a:r>
              <a:r>
                <a:rPr lang="en-US" sz="2400" dirty="0"/>
                <a:t>=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>
            <a:off x="1168400" y="3479800"/>
            <a:ext cx="800100" cy="889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8625" y="4330700"/>
            <a:ext cx="298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With an acceptor molecule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00673" y="5057384"/>
            <a:ext cx="7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i="1" baseline="-25000" dirty="0" err="1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45277" y="5037435"/>
            <a:ext cx="65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t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04898" y="5057130"/>
            <a:ext cx="48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316316" y="6130731"/>
            <a:ext cx="2939957" cy="464550"/>
            <a:chOff x="3146471" y="3205802"/>
            <a:chExt cx="2939957" cy="464550"/>
          </a:xfrm>
        </p:grpSpPr>
        <p:sp>
          <p:nvSpPr>
            <p:cNvPr id="57" name="Rectangle 56"/>
            <p:cNvSpPr/>
            <p:nvPr/>
          </p:nvSpPr>
          <p:spPr>
            <a:xfrm>
              <a:off x="3784195" y="3208687"/>
              <a:ext cx="230223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1/(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r</a:t>
              </a:r>
              <a:r>
                <a:rPr lang="en-US" sz="2400" i="1" baseline="-25000" dirty="0"/>
                <a:t> </a:t>
              </a:r>
              <a:r>
                <a:rPr lang="en-US" sz="2400" i="1" dirty="0"/>
                <a:t> +  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ic</a:t>
              </a:r>
              <a:r>
                <a:rPr lang="en-US" sz="2400" i="1" dirty="0"/>
                <a:t>  +  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ET</a:t>
              </a:r>
              <a:r>
                <a:rPr lang="en-US" sz="2400" dirty="0"/>
                <a:t>)</a:t>
              </a:r>
              <a:endParaRPr lang="en-US" sz="2400" i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46471" y="3205802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t</a:t>
              </a:r>
              <a:r>
                <a:rPr lang="en-US" sz="2400" baseline="-25000" dirty="0"/>
                <a:t> </a:t>
              </a:r>
              <a:r>
                <a:rPr lang="en-US" sz="2400" dirty="0"/>
                <a:t> </a:t>
              </a:r>
              <a:r>
                <a:rPr lang="en-US" sz="2400" dirty="0">
                  <a:latin typeface="Symbol" pitchFamily="18" charset="2"/>
                </a:rPr>
                <a:t> </a:t>
              </a:r>
              <a:r>
                <a:rPr lang="en-US" sz="2400" dirty="0"/>
                <a:t>=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4344973" y="5088250"/>
            <a:ext cx="7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i="1" baseline="-25000" dirty="0" err="1">
                <a:solidFill>
                  <a:prstClr val="black"/>
                </a:solidFill>
                <a:cs typeface="Times New Roman" pitchFamily="18" charset="0"/>
              </a:rPr>
              <a:t>ET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4" name="Down Arrow 63"/>
          <p:cNvSpPr/>
          <p:nvPr/>
        </p:nvSpPr>
        <p:spPr>
          <a:xfrm rot="10800000">
            <a:off x="6104472" y="5098981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5" name="Down Arrow 64"/>
          <p:cNvSpPr/>
          <p:nvPr/>
        </p:nvSpPr>
        <p:spPr>
          <a:xfrm>
            <a:off x="7216002" y="50917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Down Arrow 65"/>
          <p:cNvSpPr/>
          <p:nvPr/>
        </p:nvSpPr>
        <p:spPr>
          <a:xfrm>
            <a:off x="8295502" y="50917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Down Arrow 66"/>
          <p:cNvSpPr/>
          <p:nvPr/>
        </p:nvSpPr>
        <p:spPr>
          <a:xfrm rot="10800000">
            <a:off x="4948772" y="51298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49" grpId="0"/>
      <p:bldP spid="53" grpId="0"/>
      <p:bldP spid="61" grpId="0"/>
      <p:bldP spid="64" grpId="0" animBg="1"/>
      <p:bldP spid="65" grpId="0" animBg="1"/>
      <p:bldP spid="66" grpId="0" animBg="1"/>
      <p:bldP spid="6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99" y="1522413"/>
            <a:ext cx="4505325" cy="2556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9016" name="Rectangle 8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Quantum Yield and Lifetime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4305300" y="1714500"/>
            <a:ext cx="1562100" cy="15875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892800" y="1384300"/>
            <a:ext cx="298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Unquenched Emission</a:t>
            </a:r>
          </a:p>
        </p:txBody>
      </p:sp>
      <p:grpSp>
        <p:nvGrpSpPr>
          <p:cNvPr id="2" name="Group 40"/>
          <p:cNvGrpSpPr/>
          <p:nvPr/>
        </p:nvGrpSpPr>
        <p:grpSpPr>
          <a:xfrm>
            <a:off x="294337" y="4783218"/>
            <a:ext cx="2871057" cy="1027945"/>
            <a:chOff x="1056337" y="5278518"/>
            <a:chExt cx="2871057" cy="1027945"/>
          </a:xfrm>
        </p:grpSpPr>
        <p:sp>
          <p:nvSpPr>
            <p:cNvPr id="16" name="Rectangle 15"/>
            <p:cNvSpPr/>
            <p:nvPr/>
          </p:nvSpPr>
          <p:spPr>
            <a:xfrm>
              <a:off x="1837078" y="5783243"/>
              <a:ext cx="209031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r>
                <a:rPr lang="en-US" sz="2800" i="1" dirty="0"/>
                <a:t> + </a:t>
              </a:r>
              <a:r>
                <a:rPr lang="en-US" sz="2800" i="1" dirty="0" err="1"/>
                <a:t>k</a:t>
              </a:r>
              <a:r>
                <a:rPr lang="en-US" sz="2800" i="1" baseline="-25000" dirty="0" err="1"/>
                <a:t>ic</a:t>
              </a:r>
              <a:r>
                <a:rPr lang="en-US" sz="2800" i="1" baseline="-25000" dirty="0"/>
                <a:t> </a:t>
              </a:r>
              <a:r>
                <a:rPr lang="en-US" sz="2800" i="1" dirty="0"/>
                <a:t>+ </a:t>
              </a:r>
              <a:r>
                <a:rPr lang="en-US" sz="2800" i="1" dirty="0" err="1"/>
                <a:t>k</a:t>
              </a:r>
              <a:r>
                <a:rPr lang="en-US" sz="2800" i="1" baseline="-25000" dirty="0" err="1"/>
                <a:t>q</a:t>
              </a:r>
              <a:r>
                <a:rPr lang="en-US" sz="2800" dirty="0"/>
                <a:t>[C]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056337" y="5496392"/>
              <a:ext cx="7745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dirty="0">
                  <a:latin typeface="Symbol" pitchFamily="18" charset="2"/>
                </a:rPr>
                <a:t>F</a:t>
              </a:r>
              <a:r>
                <a:rPr lang="en-US" sz="2800" baseline="-25000" dirty="0"/>
                <a:t> </a:t>
              </a:r>
              <a:r>
                <a:rPr lang="en-US" sz="2800" dirty="0"/>
                <a:t> =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495913" y="5278518"/>
              <a:ext cx="4315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800" i="1" dirty="0" err="1"/>
                <a:t>k</a:t>
              </a:r>
              <a:r>
                <a:rPr lang="en-US" sz="2800" i="1" baseline="-25000" dirty="0" err="1"/>
                <a:t>r</a:t>
              </a:r>
              <a:endParaRPr lang="en-US" sz="2800" i="1" dirty="0"/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1777073" y="5787163"/>
              <a:ext cx="1893227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6955178" y="2303443"/>
            <a:ext cx="957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/>
              <a:t>k</a:t>
            </a:r>
            <a:r>
              <a:rPr lang="en-US" sz="2400" i="1" baseline="-25000" dirty="0" err="1"/>
              <a:t>r</a:t>
            </a:r>
            <a:r>
              <a:rPr lang="en-US" sz="2400" i="1" dirty="0"/>
              <a:t> + </a:t>
            </a:r>
            <a:r>
              <a:rPr lang="en-US" sz="2400" i="1" dirty="0" err="1"/>
              <a:t>k</a:t>
            </a:r>
            <a:r>
              <a:rPr lang="en-US" sz="2400" i="1" baseline="-25000" dirty="0" err="1"/>
              <a:t>ic</a:t>
            </a:r>
            <a:endParaRPr lang="en-US" sz="2400" i="1" dirty="0"/>
          </a:p>
        </p:txBody>
      </p:sp>
      <p:sp>
        <p:nvSpPr>
          <p:cNvPr id="22" name="Rectangle 21"/>
          <p:cNvSpPr/>
          <p:nvPr/>
        </p:nvSpPr>
        <p:spPr>
          <a:xfrm>
            <a:off x="6174437" y="2016592"/>
            <a:ext cx="6896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F</a:t>
            </a:r>
            <a:r>
              <a:rPr lang="en-US" sz="2400" baseline="-25000" dirty="0"/>
              <a:t> </a:t>
            </a:r>
            <a:r>
              <a:rPr lang="en-US" sz="2400" dirty="0"/>
              <a:t> =</a:t>
            </a:r>
          </a:p>
        </p:txBody>
      </p:sp>
      <p:sp>
        <p:nvSpPr>
          <p:cNvPr id="23" name="Rectangle 22"/>
          <p:cNvSpPr/>
          <p:nvPr/>
        </p:nvSpPr>
        <p:spPr>
          <a:xfrm>
            <a:off x="7213347" y="1786018"/>
            <a:ext cx="3946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i="1" dirty="0" err="1"/>
              <a:t>k</a:t>
            </a:r>
            <a:r>
              <a:rPr lang="en-US" sz="2400" i="1" baseline="-25000" dirty="0" err="1"/>
              <a:t>r</a:t>
            </a:r>
            <a:endParaRPr lang="en-US" sz="2400" i="1" dirty="0"/>
          </a:p>
        </p:txBody>
      </p:sp>
      <p:cxnSp>
        <p:nvCxnSpPr>
          <p:cNvPr id="24" name="Straight Connector 23"/>
          <p:cNvCxnSpPr/>
          <p:nvPr/>
        </p:nvCxnSpPr>
        <p:spPr>
          <a:xfrm>
            <a:off x="6971373" y="2307363"/>
            <a:ext cx="87722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5"/>
          <p:cNvGrpSpPr/>
          <p:nvPr/>
        </p:nvGrpSpPr>
        <p:grpSpPr>
          <a:xfrm>
            <a:off x="6018616" y="3031931"/>
            <a:ext cx="2212336" cy="464550"/>
            <a:chOff x="3489371" y="3205802"/>
            <a:chExt cx="2212336" cy="464550"/>
          </a:xfrm>
        </p:grpSpPr>
        <p:sp>
          <p:nvSpPr>
            <p:cNvPr id="27" name="Rectangle 26"/>
            <p:cNvSpPr/>
            <p:nvPr/>
          </p:nvSpPr>
          <p:spPr>
            <a:xfrm>
              <a:off x="4168915" y="3208687"/>
              <a:ext cx="15327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1/(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r</a:t>
              </a:r>
              <a:r>
                <a:rPr lang="en-US" sz="2400" i="1" baseline="-25000" dirty="0"/>
                <a:t> </a:t>
              </a:r>
              <a:r>
                <a:rPr lang="en-US" sz="2400" i="1" dirty="0"/>
                <a:t> +  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ic</a:t>
              </a:r>
              <a:r>
                <a:rPr lang="en-US" sz="2400" dirty="0"/>
                <a:t>)</a:t>
              </a:r>
              <a:endParaRPr lang="en-US" sz="2400" i="1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489371" y="3205802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t</a:t>
              </a:r>
              <a:r>
                <a:rPr lang="en-US" sz="2400" baseline="-25000" dirty="0"/>
                <a:t> </a:t>
              </a:r>
              <a:r>
                <a:rPr lang="en-US" sz="2400" dirty="0"/>
                <a:t> </a:t>
              </a:r>
              <a:r>
                <a:rPr lang="en-US" sz="2400" dirty="0">
                  <a:latin typeface="Symbol" pitchFamily="18" charset="2"/>
                </a:rPr>
                <a:t> </a:t>
              </a:r>
              <a:r>
                <a:rPr lang="en-US" sz="2400" dirty="0"/>
                <a:t>=</a:t>
              </a: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>
            <a:off x="1651000" y="3657600"/>
            <a:ext cx="12700" cy="7239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428624" y="4330700"/>
            <a:ext cx="348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With a quenching molecule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500673" y="5057384"/>
            <a:ext cx="7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i="1" baseline="-25000" dirty="0" err="1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48" name="Down Arrow 47"/>
          <p:cNvSpPr/>
          <p:nvPr/>
        </p:nvSpPr>
        <p:spPr>
          <a:xfrm rot="10800000">
            <a:off x="6104472" y="5098981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745277" y="5037435"/>
            <a:ext cx="653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t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50" name="Down Arrow 49"/>
          <p:cNvSpPr/>
          <p:nvPr/>
        </p:nvSpPr>
        <p:spPr>
          <a:xfrm>
            <a:off x="7216002" y="50917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804898" y="5057130"/>
            <a:ext cx="488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grpSp>
        <p:nvGrpSpPr>
          <p:cNvPr id="4" name="Group 55"/>
          <p:cNvGrpSpPr/>
          <p:nvPr/>
        </p:nvGrpSpPr>
        <p:grpSpPr>
          <a:xfrm>
            <a:off x="316316" y="6130731"/>
            <a:ext cx="3029565" cy="464550"/>
            <a:chOff x="3146471" y="3205802"/>
            <a:chExt cx="3029565" cy="464550"/>
          </a:xfrm>
        </p:grpSpPr>
        <p:sp>
          <p:nvSpPr>
            <p:cNvPr id="57" name="Rectangle 56"/>
            <p:cNvSpPr/>
            <p:nvPr/>
          </p:nvSpPr>
          <p:spPr>
            <a:xfrm>
              <a:off x="3694587" y="3208687"/>
              <a:ext cx="248144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/>
                <a:t>1/(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r</a:t>
              </a:r>
              <a:r>
                <a:rPr lang="en-US" sz="2400" i="1" baseline="-25000" dirty="0"/>
                <a:t> </a:t>
              </a:r>
              <a:r>
                <a:rPr lang="en-US" sz="2400" i="1" dirty="0"/>
                <a:t> +  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ic</a:t>
              </a:r>
              <a:r>
                <a:rPr lang="en-US" sz="2400" i="1" dirty="0"/>
                <a:t>  + </a:t>
              </a:r>
              <a:r>
                <a:rPr lang="en-US" sz="2400" i="1" dirty="0" err="1"/>
                <a:t>k</a:t>
              </a:r>
              <a:r>
                <a:rPr lang="en-US" sz="2400" i="1" baseline="-25000" dirty="0" err="1"/>
                <a:t>q</a:t>
              </a:r>
              <a:r>
                <a:rPr lang="en-US" sz="2400" dirty="0"/>
                <a:t>[C])</a:t>
              </a:r>
              <a:endParaRPr lang="en-US" sz="2400" i="1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46471" y="3205802"/>
              <a:ext cx="66556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dirty="0">
                  <a:latin typeface="Symbol" pitchFamily="18" charset="2"/>
                </a:rPr>
                <a:t>t</a:t>
              </a:r>
              <a:r>
                <a:rPr lang="en-US" sz="2400" baseline="-25000" dirty="0"/>
                <a:t> </a:t>
              </a:r>
              <a:r>
                <a:rPr lang="en-US" sz="2400" dirty="0"/>
                <a:t> </a:t>
              </a:r>
              <a:r>
                <a:rPr lang="en-US" sz="2400" dirty="0">
                  <a:latin typeface="Symbol" pitchFamily="18" charset="2"/>
                </a:rPr>
                <a:t> </a:t>
              </a:r>
              <a:r>
                <a:rPr lang="en-US" sz="2400" dirty="0"/>
                <a:t>=</a:t>
              </a:r>
            </a:p>
          </p:txBody>
        </p:sp>
      </p:grpSp>
      <p:sp>
        <p:nvSpPr>
          <p:cNvPr id="59" name="Down Arrow 58"/>
          <p:cNvSpPr/>
          <p:nvPr/>
        </p:nvSpPr>
        <p:spPr>
          <a:xfrm>
            <a:off x="8295502" y="50917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344973" y="5088250"/>
            <a:ext cx="70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[C]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62" name="Down Arrow 61"/>
          <p:cNvSpPr/>
          <p:nvPr/>
        </p:nvSpPr>
        <p:spPr>
          <a:xfrm rot="10800000">
            <a:off x="4948772" y="512984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830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7" grpId="0"/>
      <p:bldP spid="48" grpId="0" animBg="1"/>
      <p:bldP spid="49" grpId="0"/>
      <p:bldP spid="50" grpId="0" animBg="1"/>
      <p:bldP spid="53" grpId="0"/>
      <p:bldP spid="59" grpId="0" animBg="1"/>
      <p:bldP spid="61" grpId="0"/>
      <p:bldP spid="62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Side Note: Energy Gap Law</a:t>
            </a:r>
          </a:p>
        </p:txBody>
      </p:sp>
      <p:sp>
        <p:nvSpPr>
          <p:cNvPr id="3" name="Rectangle 2"/>
          <p:cNvSpPr/>
          <p:nvPr/>
        </p:nvSpPr>
        <p:spPr>
          <a:xfrm>
            <a:off x="4014517" y="1204861"/>
            <a:ext cx="1228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/>
              <a:t>k</a:t>
            </a:r>
            <a:r>
              <a:rPr lang="en-US" sz="2800" i="1" baseline="-25000" dirty="0" err="1"/>
              <a:t>r</a:t>
            </a:r>
            <a:r>
              <a:rPr lang="en-US" sz="2800" i="1" dirty="0"/>
              <a:t> + </a:t>
            </a:r>
            <a:r>
              <a:rPr lang="en-US" sz="2800" i="1" dirty="0" err="1"/>
              <a:t>k</a:t>
            </a:r>
            <a:r>
              <a:rPr lang="en-US" sz="2800" i="1" baseline="-25000" dirty="0" err="1"/>
              <a:t>nr</a:t>
            </a:r>
            <a:r>
              <a:rPr lang="en-US" sz="2800" i="1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292760" y="973376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F </a:t>
            </a:r>
            <a:r>
              <a:rPr lang="en-US" sz="2800" dirty="0"/>
              <a:t>=</a:t>
            </a:r>
          </a:p>
        </p:txBody>
      </p:sp>
      <p:sp>
        <p:nvSpPr>
          <p:cNvPr id="5" name="Rectangle 4"/>
          <p:cNvSpPr/>
          <p:nvPr/>
        </p:nvSpPr>
        <p:spPr>
          <a:xfrm>
            <a:off x="4353419" y="752908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/>
              <a:t>k</a:t>
            </a:r>
            <a:r>
              <a:rPr lang="en-US" sz="2800" i="1" baseline="-25000" dirty="0" err="1"/>
              <a:t>r</a:t>
            </a:r>
            <a:endParaRPr lang="en-US" sz="2800" i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013496" y="1264147"/>
            <a:ext cx="12164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1022476" y="2403823"/>
            <a:ext cx="2569810" cy="4329589"/>
            <a:chOff x="1022476" y="2403823"/>
            <a:chExt cx="2569810" cy="4329589"/>
          </a:xfrm>
        </p:grpSpPr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1878402" y="4959151"/>
            <a:ext cx="1623109" cy="1736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68" name="CS ChemDraw Drawing" r:id="rId3" imgW="3395031" imgH="3632850" progId="ChemDraw.Document.6.0">
                    <p:embed/>
                  </p:oleObj>
                </mc:Choice>
                <mc:Fallback>
                  <p:oleObj name="CS ChemDraw Drawing" r:id="rId3" imgW="3395031" imgH="3632850" progId="ChemDraw.Document.6.0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78402" y="4959151"/>
                          <a:ext cx="1623109" cy="1736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1931401" y="2403823"/>
            <a:ext cx="1623416" cy="17355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2869" name="CS ChemDraw Drawing" r:id="rId5" imgW="3395031" imgH="3632850" progId="ChemDraw.Document.6.0">
                    <p:embed/>
                  </p:oleObj>
                </mc:Choice>
                <mc:Fallback>
                  <p:oleObj name="CS ChemDraw Drawing" r:id="rId5" imgW="3395031" imgH="3632850" progId="ChemDraw.Document.6.0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31401" y="2403823"/>
                          <a:ext cx="1623416" cy="17355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1" name="Line 4"/>
            <p:cNvSpPr>
              <a:spLocks noChangeShapeType="1"/>
            </p:cNvSpPr>
            <p:nvPr/>
          </p:nvSpPr>
          <p:spPr bwMode="auto">
            <a:xfrm flipV="1">
              <a:off x="1319185" y="2425959"/>
              <a:ext cx="0" cy="430745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none" w="med" len="med"/>
              <a:tailEnd type="arrow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Text Box 5"/>
            <p:cNvSpPr txBox="1">
              <a:spLocks noChangeArrowheads="1"/>
            </p:cNvSpPr>
            <p:nvPr/>
          </p:nvSpPr>
          <p:spPr bwMode="auto">
            <a:xfrm>
              <a:off x="1022476" y="4843368"/>
              <a:ext cx="333938" cy="317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2000" b="1" i="0" dirty="0"/>
                <a:t>E</a:t>
              </a:r>
            </a:p>
          </p:txBody>
        </p:sp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851586" y="6446243"/>
              <a:ext cx="17407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7"/>
            <p:cNvSpPr>
              <a:spLocks noChangeShapeType="1"/>
            </p:cNvSpPr>
            <p:nvPr/>
          </p:nvSpPr>
          <p:spPr bwMode="auto">
            <a:xfrm>
              <a:off x="1791085" y="3864040"/>
              <a:ext cx="1801200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1488585" y="6325243"/>
              <a:ext cx="314617" cy="317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000FF"/>
                  </a:solidFill>
                </a:rPr>
                <a:t>E</a:t>
              </a:r>
              <a:r>
                <a:rPr lang="en-US" sz="2000" i="0" baseline="-25000" dirty="0">
                  <a:solidFill>
                    <a:srgbClr val="0000FF"/>
                  </a:solidFill>
                </a:rPr>
                <a:t>0</a:t>
              </a:r>
            </a:p>
          </p:txBody>
        </p:sp>
        <p:sp>
          <p:nvSpPr>
            <p:cNvPr id="26" name="Text Box 11"/>
            <p:cNvSpPr txBox="1">
              <a:spLocks noChangeArrowheads="1"/>
            </p:cNvSpPr>
            <p:nvPr/>
          </p:nvSpPr>
          <p:spPr bwMode="auto">
            <a:xfrm>
              <a:off x="1490060" y="3622041"/>
              <a:ext cx="314617" cy="31767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i="0" dirty="0">
                  <a:solidFill>
                    <a:srgbClr val="0000FF"/>
                  </a:solidFill>
                </a:rPr>
                <a:t>E</a:t>
              </a:r>
              <a:r>
                <a:rPr lang="en-US" sz="2000" i="0" baseline="-25000" dirty="0">
                  <a:solidFill>
                    <a:srgbClr val="0000FF"/>
                  </a:solidFill>
                </a:rPr>
                <a:t>1</a:t>
              </a:r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V="1">
              <a:off x="2394799" y="3883057"/>
              <a:ext cx="0" cy="25670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xtBox 40"/>
          <p:cNvSpPr txBox="1"/>
          <p:nvPr/>
        </p:nvSpPr>
        <p:spPr>
          <a:xfrm>
            <a:off x="1502229" y="1716833"/>
            <a:ext cx="195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Large Gap</a:t>
            </a:r>
          </a:p>
        </p:txBody>
      </p:sp>
      <p:graphicFrame>
        <p:nvGraphicFramePr>
          <p:cNvPr id="43" name="Object 5"/>
          <p:cNvGraphicFramePr>
            <a:graphicFrameLocks noChangeAspect="1"/>
          </p:cNvGraphicFramePr>
          <p:nvPr/>
        </p:nvGraphicFramePr>
        <p:xfrm>
          <a:off x="6210917" y="4962263"/>
          <a:ext cx="1623109" cy="1736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0" name="CS ChemDraw Drawing" r:id="rId6" imgW="3395031" imgH="3632850" progId="ChemDraw.Document.6.0">
                  <p:embed/>
                </p:oleObj>
              </mc:Choice>
              <mc:Fallback>
                <p:oleObj name="CS ChemDraw Drawing" r:id="rId6" imgW="3395031" imgH="3632850" progId="ChemDraw.Document.6.0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917" y="4962263"/>
                        <a:ext cx="1623109" cy="17361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Object 6"/>
          <p:cNvGraphicFramePr>
            <a:graphicFrameLocks noChangeAspect="1"/>
          </p:cNvGraphicFramePr>
          <p:nvPr/>
        </p:nvGraphicFramePr>
        <p:xfrm>
          <a:off x="6263916" y="4095846"/>
          <a:ext cx="1623416" cy="1735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2871" name="CS ChemDraw Drawing" r:id="rId7" imgW="3395031" imgH="3632850" progId="ChemDraw.Document.6.0">
                  <p:embed/>
                </p:oleObj>
              </mc:Choice>
              <mc:Fallback>
                <p:oleObj name="CS ChemDraw Drawing" r:id="rId7" imgW="3395031" imgH="3632850" progId="ChemDraw.Document.6.0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3916" y="4095846"/>
                        <a:ext cx="1623416" cy="17355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Line 4"/>
          <p:cNvSpPr>
            <a:spLocks noChangeShapeType="1"/>
          </p:cNvSpPr>
          <p:nvPr/>
        </p:nvSpPr>
        <p:spPr bwMode="auto">
          <a:xfrm flipV="1">
            <a:off x="5651700" y="2429071"/>
            <a:ext cx="0" cy="430745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med" len="med"/>
            <a:tailEnd type="arrow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5"/>
          <p:cNvSpPr txBox="1">
            <a:spLocks noChangeArrowheads="1"/>
          </p:cNvSpPr>
          <p:nvPr/>
        </p:nvSpPr>
        <p:spPr bwMode="auto">
          <a:xfrm>
            <a:off x="5354991" y="4846480"/>
            <a:ext cx="333938" cy="317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0" dirty="0"/>
              <a:t>E</a:t>
            </a:r>
          </a:p>
        </p:txBody>
      </p:sp>
      <p:sp>
        <p:nvSpPr>
          <p:cNvPr id="47" name="Line 6"/>
          <p:cNvSpPr>
            <a:spLocks noChangeShapeType="1"/>
          </p:cNvSpPr>
          <p:nvPr/>
        </p:nvSpPr>
        <p:spPr bwMode="auto">
          <a:xfrm>
            <a:off x="6184101" y="6449355"/>
            <a:ext cx="17407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Line 7"/>
          <p:cNvSpPr>
            <a:spLocks noChangeShapeType="1"/>
          </p:cNvSpPr>
          <p:nvPr/>
        </p:nvSpPr>
        <p:spPr bwMode="auto">
          <a:xfrm>
            <a:off x="6123600" y="5556063"/>
            <a:ext cx="18012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Text Box 10"/>
          <p:cNvSpPr txBox="1">
            <a:spLocks noChangeArrowheads="1"/>
          </p:cNvSpPr>
          <p:nvPr/>
        </p:nvSpPr>
        <p:spPr bwMode="auto">
          <a:xfrm>
            <a:off x="5821100" y="6328355"/>
            <a:ext cx="314617" cy="317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FF"/>
                </a:solidFill>
              </a:rPr>
              <a:t>E</a:t>
            </a:r>
            <a:r>
              <a:rPr lang="en-US" sz="2000" i="0" baseline="-25000" dirty="0">
                <a:solidFill>
                  <a:srgbClr val="0000FF"/>
                </a:solidFill>
              </a:rPr>
              <a:t>0</a:t>
            </a:r>
          </a:p>
        </p:txBody>
      </p:sp>
      <p:sp>
        <p:nvSpPr>
          <p:cNvPr id="50" name="Text Box 11"/>
          <p:cNvSpPr txBox="1">
            <a:spLocks noChangeArrowheads="1"/>
          </p:cNvSpPr>
          <p:nvPr/>
        </p:nvSpPr>
        <p:spPr bwMode="auto">
          <a:xfrm>
            <a:off x="5822575" y="5314064"/>
            <a:ext cx="314617" cy="31767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000" i="0" dirty="0">
                <a:solidFill>
                  <a:srgbClr val="0000FF"/>
                </a:solidFill>
              </a:rPr>
              <a:t>E</a:t>
            </a:r>
            <a:r>
              <a:rPr lang="en-US" sz="2000" i="0" baseline="-25000" dirty="0">
                <a:solidFill>
                  <a:srgbClr val="0000FF"/>
                </a:solidFill>
              </a:rPr>
              <a:t>1</a:t>
            </a:r>
          </a:p>
        </p:txBody>
      </p:sp>
      <p:cxnSp>
        <p:nvCxnSpPr>
          <p:cNvPr id="51" name="Straight Arrow Connector 50"/>
          <p:cNvCxnSpPr/>
          <p:nvPr/>
        </p:nvCxnSpPr>
        <p:spPr>
          <a:xfrm flipV="1">
            <a:off x="6727314" y="5551714"/>
            <a:ext cx="0" cy="90150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918723" y="1719945"/>
            <a:ext cx="1950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/>
              <a:t>Small Gap</a:t>
            </a:r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6853031" y="5481430"/>
            <a:ext cx="134178" cy="17393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897757" y="5685183"/>
            <a:ext cx="87796" cy="31142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 flipH="1">
            <a:off x="6858001" y="6033052"/>
            <a:ext cx="119269" cy="208722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6887817" y="6241774"/>
            <a:ext cx="19879" cy="16896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653748" y="3816626"/>
            <a:ext cx="0" cy="1818861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Rectangle 69"/>
          <p:cNvSpPr/>
          <p:nvPr/>
        </p:nvSpPr>
        <p:spPr>
          <a:xfrm>
            <a:off x="2665429" y="4427091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k</a:t>
            </a:r>
            <a:r>
              <a:rPr lang="en-US" i="1" baseline="-25000" dirty="0" err="1">
                <a:solidFill>
                  <a:srgbClr val="FF0000"/>
                </a:solidFill>
              </a:rPr>
              <a:t>nr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7340134" y="5891456"/>
            <a:ext cx="42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>
                <a:solidFill>
                  <a:srgbClr val="FF0000"/>
                </a:solidFill>
              </a:rPr>
              <a:t>k</a:t>
            </a:r>
            <a:r>
              <a:rPr lang="en-US" i="1" baseline="-25000" dirty="0" err="1">
                <a:solidFill>
                  <a:srgbClr val="FF0000"/>
                </a:solidFill>
              </a:rPr>
              <a:t>nr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3303059" y="3145616"/>
            <a:ext cx="2551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Higher energy absorption/emission</a:t>
            </a:r>
            <a:endParaRPr lang="en-US" sz="2000" dirty="0"/>
          </a:p>
        </p:txBody>
      </p:sp>
      <p:sp>
        <p:nvSpPr>
          <p:cNvPr id="73" name="Rectangle 72"/>
          <p:cNvSpPr/>
          <p:nvPr/>
        </p:nvSpPr>
        <p:spPr>
          <a:xfrm>
            <a:off x="6592567" y="3158866"/>
            <a:ext cx="25514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cs typeface="Times New Roman" pitchFamily="18" charset="0"/>
              </a:rPr>
              <a:t>Lower energy absorption/emission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6" grpId="0"/>
      <p:bldP spid="47" grpId="0" animBg="1"/>
      <p:bldP spid="48" grpId="0" animBg="1"/>
      <p:bldP spid="49" grpId="0"/>
      <p:bldP spid="50" grpId="0"/>
      <p:bldP spid="52" grpId="0"/>
      <p:bldP spid="70" grpId="0"/>
      <p:bldP spid="71" grpId="0"/>
      <p:bldP spid="7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67754" y="3186017"/>
            <a:ext cx="23241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5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96672" y="3110595"/>
            <a:ext cx="25717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Energy Gap Law</a:t>
            </a:r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751026" y="2463379"/>
            <a:ext cx="2447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Poor overlap</a:t>
            </a:r>
            <a:endParaRPr lang="en-US"/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auto">
          <a:xfrm>
            <a:off x="6293540" y="2542893"/>
            <a:ext cx="24495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Strong overlap</a:t>
            </a:r>
            <a:endParaRPr lang="en-US" dirty="0"/>
          </a:p>
        </p:txBody>
      </p:sp>
      <p:pic>
        <p:nvPicPr>
          <p:cNvPr id="155649" name="Picture 1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45" y="3098735"/>
            <a:ext cx="2695575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574235" y="4102024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97425" y="3588503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579165" y="3836982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02355" y="3323461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951305" y="4155032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865164" y="3740903"/>
            <a:ext cx="1033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978564" y="928525"/>
            <a:ext cx="221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Energy Gap (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E)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5170004" y="952320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 rot="10800000">
            <a:off x="5173321" y="1558605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65497" y="1558003"/>
            <a:ext cx="67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baseline="-25000" dirty="0" err="1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Energy Gap Law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31403" y="5786562"/>
            <a:ext cx="35812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/>
              <a:t>k</a:t>
            </a:r>
            <a:r>
              <a:rPr lang="en-US" sz="2800" i="1" baseline="-25000" dirty="0" err="1"/>
              <a:t>nr</a:t>
            </a:r>
            <a:r>
              <a:rPr lang="en-US" sz="2800" dirty="0"/>
              <a:t>  =  10</a:t>
            </a:r>
            <a:r>
              <a:rPr lang="en-US" sz="2800" baseline="30000" dirty="0"/>
              <a:t>13</a:t>
            </a:r>
            <a:r>
              <a:rPr lang="en-US" sz="2800" dirty="0"/>
              <a:t>e</a:t>
            </a:r>
            <a:r>
              <a:rPr lang="en-US" sz="2800" baseline="30000" dirty="0"/>
              <a:t>-</a:t>
            </a:r>
            <a:r>
              <a:rPr lang="en-US" sz="2800" baseline="30000" dirty="0">
                <a:latin typeface="Symbol" pitchFamily="18" charset="2"/>
              </a:rPr>
              <a:t>aD</a:t>
            </a:r>
            <a:r>
              <a:rPr lang="en-US" sz="2800" baseline="30000" dirty="0"/>
              <a:t>E</a:t>
            </a:r>
            <a:r>
              <a:rPr lang="en-US" sz="2800" dirty="0"/>
              <a:t> (sec</a:t>
            </a:r>
            <a:r>
              <a:rPr lang="en-US" sz="2800" baseline="30000" dirty="0"/>
              <a:t>-1</a:t>
            </a:r>
            <a:r>
              <a:rPr lang="en-US" sz="2800" dirty="0"/>
              <a:t>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51851" y="825101"/>
            <a:ext cx="6239619" cy="4465027"/>
            <a:chOff x="1464091" y="865741"/>
            <a:chExt cx="6437518" cy="4606642"/>
          </a:xfrm>
        </p:grpSpPr>
        <p:pic>
          <p:nvPicPr>
            <p:cNvPr id="1546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49450" y="865741"/>
              <a:ext cx="5238750" cy="3933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 rot="16200000">
              <a:off x="937825" y="2569560"/>
              <a:ext cx="145264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i="1" dirty="0" err="1"/>
                <a:t>k</a:t>
              </a:r>
              <a:r>
                <a:rPr lang="en-US" sz="2000" i="1" baseline="-25000" dirty="0" err="1"/>
                <a:t>nr</a:t>
              </a:r>
              <a:r>
                <a:rPr lang="en-US" sz="2000" dirty="0"/>
                <a:t>  (10</a:t>
              </a:r>
              <a:r>
                <a:rPr lang="en-US" sz="2000" baseline="30000" dirty="0"/>
                <a:t>11</a:t>
              </a:r>
              <a:r>
                <a:rPr lang="en-US" sz="2000" dirty="0"/>
                <a:t> s</a:t>
              </a:r>
              <a:r>
                <a:rPr lang="en-US" sz="2000" baseline="30000" dirty="0"/>
                <a:t>-1</a:t>
              </a:r>
              <a:r>
                <a:rPr lang="en-US" sz="2000" dirty="0"/>
                <a:t>)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733260" y="4780721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833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70851" y="4784033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667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608581" y="4785692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555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556112" y="4780721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476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34068" y="4780721"/>
              <a:ext cx="647192" cy="3478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416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166251" y="4480892"/>
              <a:ext cx="735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cm</a:t>
              </a:r>
              <a:r>
                <a:rPr lang="en-US" sz="1600" baseline="30000" dirty="0"/>
                <a:t>-1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159626" y="4780097"/>
              <a:ext cx="73535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nm</a:t>
              </a:r>
              <a:endParaRPr lang="en-US" sz="1600" baseline="300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793579" y="5072273"/>
              <a:ext cx="153379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Energy Gap 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112562" y="1490228"/>
            <a:ext cx="221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Energy Gap (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E)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304002" y="1514023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 rot="10800000">
            <a:off x="8307319" y="2120308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699495" y="2119706"/>
            <a:ext cx="67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baseline="-25000" dirty="0" err="1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8300693" y="4230706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722686" y="4230104"/>
            <a:ext cx="496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F</a:t>
            </a:r>
            <a:endParaRPr lang="en-US" sz="2400" baseline="-25000" dirty="0">
              <a:solidFill>
                <a:prstClr val="black"/>
              </a:solidFill>
              <a:latin typeface="Symbol" pitchFamily="18" charset="2"/>
              <a:cs typeface="Times New Roman" pitchFamily="18" charset="0"/>
            </a:endParaRPr>
          </a:p>
        </p:txBody>
      </p:sp>
      <p:graphicFrame>
        <p:nvGraphicFramePr>
          <p:cNvPr id="154629" name="Object 5"/>
          <p:cNvGraphicFramePr>
            <a:graphicFrameLocks noChangeAspect="1"/>
          </p:cNvGraphicFramePr>
          <p:nvPr/>
        </p:nvGraphicFramePr>
        <p:xfrm>
          <a:off x="6503983" y="3053243"/>
          <a:ext cx="205740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641" name="Equation" r:id="rId4" imgW="965200" imgH="431800" progId="Equation.3">
                  <p:embed/>
                </p:oleObj>
              </mc:Choice>
              <mc:Fallback>
                <p:oleObj name="Equation" r:id="rId4" imgW="965200" imgH="4318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3983" y="3053243"/>
                        <a:ext cx="205740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ectangle 27"/>
          <p:cNvSpPr/>
          <p:nvPr/>
        </p:nvSpPr>
        <p:spPr>
          <a:xfrm>
            <a:off x="5549304" y="5391848"/>
            <a:ext cx="32531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If you red shift emission efficiency goes down!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 animBg="1"/>
      <p:bldP spid="22" grpId="0"/>
      <p:bldP spid="24" grpId="0" animBg="1"/>
      <p:bldP spid="25" grpId="0"/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Implications of Energy Gap Law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649400" y="735496"/>
            <a:ext cx="38166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Organic Solar Cells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219130" y="1463927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 bwMode="auto">
          <a:xfrm>
            <a:off x="1217330" y="2517536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3"/>
          <p:cNvGraphicFramePr>
            <a:graphicFrameLocks noChangeAspect="1"/>
          </p:cNvGraphicFramePr>
          <p:nvPr/>
        </p:nvGraphicFramePr>
        <p:xfrm>
          <a:off x="1330754" y="2211471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8" name="CS ChemDraw Drawing" r:id="rId3" imgW="106162" imgH="490320" progId="ChemDraw.Document.6.0">
                  <p:embed/>
                </p:oleObj>
              </mc:Choice>
              <mc:Fallback>
                <p:oleObj name="CS ChemDraw Drawing" r:id="rId3" imgW="106162" imgH="490320" progId="ChemDraw.Document.6.0">
                  <p:embed/>
                  <p:pic>
                    <p:nvPicPr>
                      <p:cNvPr id="0" name="Picture 1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0754" y="2211471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9"/>
          <p:cNvGraphicFramePr>
            <a:graphicFrameLocks noChangeAspect="1"/>
          </p:cNvGraphicFramePr>
          <p:nvPr/>
        </p:nvGraphicFramePr>
        <p:xfrm>
          <a:off x="1428296" y="2280554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89" name="CS ChemDraw Drawing" r:id="rId5" imgW="97248" imgH="490320" progId="ChemDraw.Document.6.0">
                  <p:embed/>
                </p:oleObj>
              </mc:Choice>
              <mc:Fallback>
                <p:oleObj name="CS ChemDraw Drawing" r:id="rId5" imgW="97248" imgH="490320" progId="ChemDraw.Document.6.0">
                  <p:embed/>
                  <p:pic>
                    <p:nvPicPr>
                      <p:cNvPr id="0" name="Picture 1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296" y="2280554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65150" y="2058271"/>
            <a:ext cx="45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h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38" name="Freeform 97"/>
          <p:cNvSpPr>
            <a:spLocks noChangeAspect="1"/>
          </p:cNvSpPr>
          <p:nvPr/>
        </p:nvSpPr>
        <p:spPr bwMode="auto">
          <a:xfrm rot="8073558" flipH="1">
            <a:off x="1383667" y="2029505"/>
            <a:ext cx="815764" cy="153634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grpSp>
        <p:nvGrpSpPr>
          <p:cNvPr id="39" name="Group 100"/>
          <p:cNvGrpSpPr>
            <a:grpSpLocks/>
          </p:cNvGrpSpPr>
          <p:nvPr/>
        </p:nvGrpSpPr>
        <p:grpSpPr bwMode="auto">
          <a:xfrm>
            <a:off x="1206528" y="2966873"/>
            <a:ext cx="580651" cy="461665"/>
            <a:chOff x="3400425" y="4415915"/>
            <a:chExt cx="609600" cy="373268"/>
          </a:xfrm>
        </p:grpSpPr>
        <p:sp>
          <p:nvSpPr>
            <p:cNvPr id="40" name="Oval 39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1" name="TextBox 235"/>
            <p:cNvSpPr txBox="1">
              <a:spLocks noChangeArrowheads="1"/>
            </p:cNvSpPr>
            <p:nvPr/>
          </p:nvSpPr>
          <p:spPr bwMode="auto">
            <a:xfrm>
              <a:off x="3493231" y="4415915"/>
              <a:ext cx="365531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endParaRPr lang="en-US" sz="24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44" name="Oval 43"/>
          <p:cNvSpPr/>
          <p:nvPr/>
        </p:nvSpPr>
        <p:spPr bwMode="auto">
          <a:xfrm>
            <a:off x="454467" y="3055700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45" name="TextBox 235"/>
          <p:cNvSpPr txBox="1">
            <a:spLocks noChangeArrowheads="1"/>
          </p:cNvSpPr>
          <p:nvPr/>
        </p:nvSpPr>
        <p:spPr bwMode="auto">
          <a:xfrm>
            <a:off x="542866" y="2970187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 bwMode="auto">
          <a:xfrm>
            <a:off x="506825" y="171571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 bwMode="auto">
          <a:xfrm>
            <a:off x="505025" y="2769327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8" name="Object 3"/>
          <p:cNvGraphicFramePr>
            <a:graphicFrameLocks noChangeAspect="1"/>
          </p:cNvGraphicFramePr>
          <p:nvPr/>
        </p:nvGraphicFramePr>
        <p:xfrm>
          <a:off x="618449" y="2463262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0" name="CS ChemDraw Drawing" r:id="rId7" imgW="106162" imgH="490320" progId="ChemDraw.Document.6.0">
                  <p:embed/>
                </p:oleObj>
              </mc:Choice>
              <mc:Fallback>
                <p:oleObj name="CS ChemDraw Drawing" r:id="rId7" imgW="106162" imgH="490320" progId="ChemDraw.Document.6.0">
                  <p:embed/>
                  <p:pic>
                    <p:nvPicPr>
                      <p:cNvPr id="0" name="Picture 1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449" y="2463262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39"/>
          <p:cNvGraphicFramePr>
            <a:graphicFrameLocks noChangeAspect="1"/>
          </p:cNvGraphicFramePr>
          <p:nvPr/>
        </p:nvGraphicFramePr>
        <p:xfrm>
          <a:off x="715991" y="2532345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1" name="CS ChemDraw Drawing" r:id="rId8" imgW="97248" imgH="490320" progId="ChemDraw.Document.6.0">
                  <p:embed/>
                </p:oleObj>
              </mc:Choice>
              <mc:Fallback>
                <p:oleObj name="CS ChemDraw Drawing" r:id="rId8" imgW="97248" imgH="490320" progId="ChemDraw.Document.6.0">
                  <p:embed/>
                  <p:pic>
                    <p:nvPicPr>
                      <p:cNvPr id="0" name="Picture 1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991" y="2532345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1" name="Straight Arrow Connector 50"/>
          <p:cNvCxnSpPr/>
          <p:nvPr/>
        </p:nvCxnSpPr>
        <p:spPr>
          <a:xfrm>
            <a:off x="2415209" y="2109262"/>
            <a:ext cx="137159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 bwMode="auto">
          <a:xfrm>
            <a:off x="4750842" y="145729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 bwMode="auto">
          <a:xfrm>
            <a:off x="4749042" y="251090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8" name="Object 3"/>
          <p:cNvGraphicFramePr>
            <a:graphicFrameLocks noChangeAspect="1"/>
          </p:cNvGraphicFramePr>
          <p:nvPr/>
        </p:nvGraphicFramePr>
        <p:xfrm>
          <a:off x="4862466" y="2204843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2" name="CS ChemDraw Drawing" r:id="rId9" imgW="106162" imgH="490320" progId="ChemDraw.Document.6.0">
                  <p:embed/>
                </p:oleObj>
              </mc:Choice>
              <mc:Fallback>
                <p:oleObj name="CS ChemDraw Drawing" r:id="rId9" imgW="106162" imgH="490320" progId="ChemDraw.Document.6.0">
                  <p:embed/>
                  <p:pic>
                    <p:nvPicPr>
                      <p:cNvPr id="0" name="Picture 1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2466" y="2204843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39"/>
          <p:cNvGraphicFramePr>
            <a:graphicFrameLocks noChangeAspect="1"/>
          </p:cNvGraphicFramePr>
          <p:nvPr/>
        </p:nvGraphicFramePr>
        <p:xfrm>
          <a:off x="4979886" y="1230318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3" name="CS ChemDraw Drawing" r:id="rId10" imgW="97248" imgH="490320" progId="ChemDraw.Document.6.0">
                  <p:embed/>
                </p:oleObj>
              </mc:Choice>
              <mc:Fallback>
                <p:oleObj name="CS ChemDraw Drawing" r:id="rId10" imgW="97248" imgH="490320" progId="ChemDraw.Document.6.0">
                  <p:embed/>
                  <p:pic>
                    <p:nvPicPr>
                      <p:cNvPr id="0" name="Picture 1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9886" y="1230318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2" name="Group 100"/>
          <p:cNvGrpSpPr>
            <a:grpSpLocks/>
          </p:cNvGrpSpPr>
          <p:nvPr/>
        </p:nvGrpSpPr>
        <p:grpSpPr bwMode="auto">
          <a:xfrm>
            <a:off x="4738240" y="2980123"/>
            <a:ext cx="580651" cy="461665"/>
            <a:chOff x="3400425" y="4431987"/>
            <a:chExt cx="609600" cy="373268"/>
          </a:xfrm>
        </p:grpSpPr>
        <p:sp>
          <p:nvSpPr>
            <p:cNvPr id="73" name="Oval 72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74" name="TextBox 235"/>
            <p:cNvSpPr txBox="1">
              <a:spLocks noChangeArrowheads="1"/>
            </p:cNvSpPr>
            <p:nvPr/>
          </p:nvSpPr>
          <p:spPr bwMode="auto">
            <a:xfrm>
              <a:off x="3472362" y="4431987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>
                  <a:solidFill>
                    <a:schemeClr val="tx1"/>
                  </a:solidFill>
                </a:rPr>
                <a:t>*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75" name="Oval 74"/>
          <p:cNvSpPr/>
          <p:nvPr/>
        </p:nvSpPr>
        <p:spPr bwMode="auto">
          <a:xfrm>
            <a:off x="3986179" y="3049072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76" name="TextBox 235"/>
          <p:cNvSpPr txBox="1">
            <a:spLocks noChangeArrowheads="1"/>
          </p:cNvSpPr>
          <p:nvPr/>
        </p:nvSpPr>
        <p:spPr bwMode="auto">
          <a:xfrm>
            <a:off x="4074578" y="2963559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77" name="Straight Connector 76"/>
          <p:cNvCxnSpPr/>
          <p:nvPr/>
        </p:nvCxnSpPr>
        <p:spPr bwMode="auto">
          <a:xfrm>
            <a:off x="4038537" y="1709090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 bwMode="auto">
          <a:xfrm>
            <a:off x="4036737" y="276269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9" name="Object 3"/>
          <p:cNvGraphicFramePr>
            <a:graphicFrameLocks noChangeAspect="1"/>
          </p:cNvGraphicFramePr>
          <p:nvPr/>
        </p:nvGraphicFramePr>
        <p:xfrm>
          <a:off x="4150161" y="2456634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4" name="CS ChemDraw Drawing" r:id="rId11" imgW="106162" imgH="490320" progId="ChemDraw.Document.6.0">
                  <p:embed/>
                </p:oleObj>
              </mc:Choice>
              <mc:Fallback>
                <p:oleObj name="CS ChemDraw Drawing" r:id="rId11" imgW="106162" imgH="490320" progId="ChemDraw.Document.6.0">
                  <p:embed/>
                  <p:pic>
                    <p:nvPicPr>
                      <p:cNvPr id="0" name="Picture 1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161" y="2456634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39"/>
          <p:cNvGraphicFramePr>
            <a:graphicFrameLocks noChangeAspect="1"/>
          </p:cNvGraphicFramePr>
          <p:nvPr/>
        </p:nvGraphicFramePr>
        <p:xfrm>
          <a:off x="4247703" y="2525717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5" name="CS ChemDraw Drawing" r:id="rId12" imgW="97248" imgH="490320" progId="ChemDraw.Document.6.0">
                  <p:embed/>
                </p:oleObj>
              </mc:Choice>
              <mc:Fallback>
                <p:oleObj name="CS ChemDraw Drawing" r:id="rId12" imgW="97248" imgH="490320" progId="ChemDraw.Document.6.0">
                  <p:embed/>
                  <p:pic>
                    <p:nvPicPr>
                      <p:cNvPr id="0" name="Picture 1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7703" y="2525717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1" name="Straight Arrow Connector 80"/>
          <p:cNvCxnSpPr/>
          <p:nvPr/>
        </p:nvCxnSpPr>
        <p:spPr>
          <a:xfrm>
            <a:off x="5519674" y="2112576"/>
            <a:ext cx="153710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 bwMode="auto">
          <a:xfrm>
            <a:off x="8073812" y="1460612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 bwMode="auto">
          <a:xfrm>
            <a:off x="8072012" y="2514221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5" name="Object 3"/>
          <p:cNvGraphicFramePr>
            <a:graphicFrameLocks noChangeAspect="1"/>
          </p:cNvGraphicFramePr>
          <p:nvPr/>
        </p:nvGraphicFramePr>
        <p:xfrm>
          <a:off x="8185436" y="2208156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6" name="CS ChemDraw Drawing" r:id="rId13" imgW="106162" imgH="490320" progId="ChemDraw.Document.6.0">
                  <p:embed/>
                </p:oleObj>
              </mc:Choice>
              <mc:Fallback>
                <p:oleObj name="CS ChemDraw Drawing" r:id="rId13" imgW="106162" imgH="490320" progId="ChemDraw.Document.6.0">
                  <p:embed/>
                  <p:pic>
                    <p:nvPicPr>
                      <p:cNvPr id="0" name="Picture 1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85436" y="2208156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" name="Object 39"/>
          <p:cNvGraphicFramePr>
            <a:graphicFrameLocks noChangeAspect="1"/>
          </p:cNvGraphicFramePr>
          <p:nvPr/>
        </p:nvGraphicFramePr>
        <p:xfrm>
          <a:off x="7626995" y="1511927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7" name="CS ChemDraw Drawing" r:id="rId14" imgW="97248" imgH="490320" progId="ChemDraw.Document.6.0">
                  <p:embed/>
                </p:oleObj>
              </mc:Choice>
              <mc:Fallback>
                <p:oleObj name="CS ChemDraw Drawing" r:id="rId14" imgW="97248" imgH="490320" progId="ChemDraw.Document.6.0">
                  <p:embed/>
                  <p:pic>
                    <p:nvPicPr>
                      <p:cNvPr id="0" name="Picture 1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6995" y="1511927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7" name="Group 100"/>
          <p:cNvGrpSpPr>
            <a:grpSpLocks/>
          </p:cNvGrpSpPr>
          <p:nvPr/>
        </p:nvGrpSpPr>
        <p:grpSpPr bwMode="auto">
          <a:xfrm>
            <a:off x="8061210" y="2964774"/>
            <a:ext cx="580651" cy="461665"/>
            <a:chOff x="3400425" y="4416899"/>
            <a:chExt cx="609600" cy="373268"/>
          </a:xfrm>
        </p:grpSpPr>
        <p:sp>
          <p:nvSpPr>
            <p:cNvPr id="88" name="Oval 87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89" name="TextBox 235"/>
            <p:cNvSpPr txBox="1">
              <a:spLocks noChangeArrowheads="1"/>
            </p:cNvSpPr>
            <p:nvPr/>
          </p:nvSpPr>
          <p:spPr bwMode="auto">
            <a:xfrm>
              <a:off x="3511548" y="4416899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>
                  <a:solidFill>
                    <a:schemeClr val="tx1"/>
                  </a:solidFill>
                </a:rPr>
                <a:t>+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90" name="Oval 89"/>
          <p:cNvSpPr/>
          <p:nvPr/>
        </p:nvSpPr>
        <p:spPr bwMode="auto">
          <a:xfrm>
            <a:off x="7309149" y="3052385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91" name="TextBox 235"/>
          <p:cNvSpPr txBox="1">
            <a:spLocks noChangeArrowheads="1"/>
          </p:cNvSpPr>
          <p:nvPr/>
        </p:nvSpPr>
        <p:spPr bwMode="auto">
          <a:xfrm>
            <a:off x="7397548" y="2966872"/>
            <a:ext cx="4331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  <a:r>
              <a:rPr lang="en-US" sz="2400" b="1" baseline="30000" dirty="0">
                <a:solidFill>
                  <a:schemeClr val="tx1"/>
                </a:solidFill>
              </a:rPr>
              <a:t>-</a:t>
            </a:r>
            <a:endParaRPr lang="en-US" sz="2400" baseline="300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92" name="Straight Connector 91"/>
          <p:cNvCxnSpPr/>
          <p:nvPr/>
        </p:nvCxnSpPr>
        <p:spPr bwMode="auto">
          <a:xfrm>
            <a:off x="7361507" y="1712403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 bwMode="auto">
          <a:xfrm>
            <a:off x="7359707" y="2766012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4" name="Object 3"/>
          <p:cNvGraphicFramePr>
            <a:graphicFrameLocks noChangeAspect="1"/>
          </p:cNvGraphicFramePr>
          <p:nvPr/>
        </p:nvGraphicFramePr>
        <p:xfrm>
          <a:off x="7473131" y="2459947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8" name="CS ChemDraw Drawing" r:id="rId15" imgW="106162" imgH="490320" progId="ChemDraw.Document.6.0">
                  <p:embed/>
                </p:oleObj>
              </mc:Choice>
              <mc:Fallback>
                <p:oleObj name="CS ChemDraw Drawing" r:id="rId15" imgW="106162" imgH="490320" progId="ChemDraw.Document.6.0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3131" y="2459947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5" name="Object 39"/>
          <p:cNvGraphicFramePr>
            <a:graphicFrameLocks noChangeAspect="1"/>
          </p:cNvGraphicFramePr>
          <p:nvPr/>
        </p:nvGraphicFramePr>
        <p:xfrm>
          <a:off x="7570673" y="2529030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9" name="CS ChemDraw Drawing" r:id="rId16" imgW="97248" imgH="490320" progId="ChemDraw.Document.6.0">
                  <p:embed/>
                </p:oleObj>
              </mc:Choice>
              <mc:Fallback>
                <p:oleObj name="CS ChemDraw Drawing" r:id="rId16" imgW="97248" imgH="490320" progId="ChemDraw.Document.6.0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70673" y="2529030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" name="TextBox 95"/>
          <p:cNvSpPr txBox="1"/>
          <p:nvPr/>
        </p:nvSpPr>
        <p:spPr>
          <a:xfrm>
            <a:off x="2464905" y="173935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Excitation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440016" y="1494184"/>
            <a:ext cx="1626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Charge Separation</a:t>
            </a:r>
          </a:p>
        </p:txBody>
      </p:sp>
      <p:cxnSp>
        <p:nvCxnSpPr>
          <p:cNvPr id="100" name="Straight Connector 99"/>
          <p:cNvCxnSpPr/>
          <p:nvPr/>
        </p:nvCxnSpPr>
        <p:spPr bwMode="auto">
          <a:xfrm>
            <a:off x="2716661" y="4432412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2714861" y="5486021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ct 3"/>
          <p:cNvGraphicFramePr>
            <a:graphicFrameLocks noChangeAspect="1"/>
          </p:cNvGraphicFramePr>
          <p:nvPr/>
        </p:nvGraphicFramePr>
        <p:xfrm>
          <a:off x="2828285" y="5179956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0" name="CS ChemDraw Drawing" r:id="rId17" imgW="106162" imgH="490320" progId="ChemDraw.Document.6.0">
                  <p:embed/>
                </p:oleObj>
              </mc:Choice>
              <mc:Fallback>
                <p:oleObj name="CS ChemDraw Drawing" r:id="rId17" imgW="106162" imgH="490320" progId="ChemDraw.Document.6.0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285" y="5179956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39"/>
          <p:cNvGraphicFramePr>
            <a:graphicFrameLocks noChangeAspect="1"/>
          </p:cNvGraphicFramePr>
          <p:nvPr/>
        </p:nvGraphicFramePr>
        <p:xfrm>
          <a:off x="2945705" y="4205431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1" name="CS ChemDraw Drawing" r:id="rId18" imgW="97248" imgH="490320" progId="ChemDraw.Document.6.0">
                  <p:embed/>
                </p:oleObj>
              </mc:Choice>
              <mc:Fallback>
                <p:oleObj name="CS ChemDraw Drawing" r:id="rId18" imgW="97248" imgH="490320" progId="ChemDraw.Document.6.0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5705" y="4205431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4" name="Group 100"/>
          <p:cNvGrpSpPr>
            <a:grpSpLocks/>
          </p:cNvGrpSpPr>
          <p:nvPr/>
        </p:nvGrpSpPr>
        <p:grpSpPr bwMode="auto">
          <a:xfrm>
            <a:off x="2704059" y="5955236"/>
            <a:ext cx="580651" cy="461665"/>
            <a:chOff x="3400425" y="4431987"/>
            <a:chExt cx="609600" cy="373268"/>
          </a:xfrm>
        </p:grpSpPr>
        <p:sp>
          <p:nvSpPr>
            <p:cNvPr id="105" name="Oval 104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6" name="TextBox 235"/>
            <p:cNvSpPr txBox="1">
              <a:spLocks noChangeArrowheads="1"/>
            </p:cNvSpPr>
            <p:nvPr/>
          </p:nvSpPr>
          <p:spPr bwMode="auto">
            <a:xfrm>
              <a:off x="3472362" y="4431987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>
                  <a:solidFill>
                    <a:schemeClr val="tx1"/>
                  </a:solidFill>
                </a:rPr>
                <a:t>*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7" name="Oval 106"/>
          <p:cNvSpPr/>
          <p:nvPr/>
        </p:nvSpPr>
        <p:spPr bwMode="auto">
          <a:xfrm>
            <a:off x="1951998" y="6024185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8" name="TextBox 235"/>
          <p:cNvSpPr txBox="1">
            <a:spLocks noChangeArrowheads="1"/>
          </p:cNvSpPr>
          <p:nvPr/>
        </p:nvSpPr>
        <p:spPr bwMode="auto">
          <a:xfrm>
            <a:off x="2040397" y="5938672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>
            <a:off x="2004356" y="4684203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>
            <a:off x="2002556" y="5737812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3"/>
          <p:cNvGraphicFramePr>
            <a:graphicFrameLocks noChangeAspect="1"/>
          </p:cNvGraphicFramePr>
          <p:nvPr/>
        </p:nvGraphicFramePr>
        <p:xfrm>
          <a:off x="2115980" y="5431747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2" name="CS ChemDraw Drawing" r:id="rId19" imgW="106162" imgH="490320" progId="ChemDraw.Document.6.0">
                  <p:embed/>
                </p:oleObj>
              </mc:Choice>
              <mc:Fallback>
                <p:oleObj name="CS ChemDraw Drawing" r:id="rId19" imgW="106162" imgH="490320" progId="ChemDraw.Document.6.0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5980" y="5431747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39"/>
          <p:cNvGraphicFramePr>
            <a:graphicFrameLocks noChangeAspect="1"/>
          </p:cNvGraphicFramePr>
          <p:nvPr/>
        </p:nvGraphicFramePr>
        <p:xfrm>
          <a:off x="2213522" y="5500830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103" name="CS ChemDraw Drawing" r:id="rId20" imgW="97248" imgH="490320" progId="ChemDraw.Document.6.0">
                  <p:embed/>
                </p:oleObj>
              </mc:Choice>
              <mc:Fallback>
                <p:oleObj name="CS ChemDraw Drawing" r:id="rId20" imgW="97248" imgH="490320" progId="ChemDraw.Document.6.0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3522" y="5500830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 flipH="1">
            <a:off x="2445054" y="4432852"/>
            <a:ext cx="288235" cy="238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2295967" y="4114800"/>
            <a:ext cx="72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</a:rPr>
              <a:t>k</a:t>
            </a:r>
            <a:r>
              <a:rPr lang="en-US" sz="2000" i="1" baseline="-25000" dirty="0" err="1">
                <a:solidFill>
                  <a:srgbClr val="FF0000"/>
                </a:solidFill>
              </a:rPr>
              <a:t>cs</a:t>
            </a:r>
            <a:endParaRPr lang="en-US" sz="2000" i="1" baseline="-25000" dirty="0">
              <a:solidFill>
                <a:srgbClr val="FF000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3091097" y="4465982"/>
            <a:ext cx="0" cy="97072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3094410" y="4724400"/>
            <a:ext cx="72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8000"/>
                </a:solidFill>
              </a:rPr>
              <a:t>k</a:t>
            </a:r>
            <a:r>
              <a:rPr lang="en-US" sz="2000" i="1" baseline="-25000" dirty="0" err="1">
                <a:solidFill>
                  <a:srgbClr val="008000"/>
                </a:solidFill>
              </a:rPr>
              <a:t>nr</a:t>
            </a:r>
            <a:endParaRPr lang="en-US" sz="2000" i="1" baseline="-25000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5249278" y="5110937"/>
            <a:ext cx="132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</a:rPr>
              <a:t>k</a:t>
            </a:r>
            <a:r>
              <a:rPr lang="en-US" sz="2800" i="1" baseline="-25000" dirty="0" err="1">
                <a:solidFill>
                  <a:srgbClr val="FF0000"/>
                </a:solidFill>
              </a:rPr>
              <a:t>cs</a:t>
            </a:r>
            <a:r>
              <a:rPr lang="en-US" sz="2800" i="1" dirty="0"/>
              <a:t> + </a:t>
            </a:r>
            <a:r>
              <a:rPr lang="en-US" sz="2800" i="1" dirty="0" err="1">
                <a:solidFill>
                  <a:srgbClr val="008000"/>
                </a:solidFill>
              </a:rPr>
              <a:t>k</a:t>
            </a:r>
            <a:r>
              <a:rPr lang="en-US" sz="2800" i="1" baseline="-25000" dirty="0" err="1">
                <a:solidFill>
                  <a:srgbClr val="008000"/>
                </a:solidFill>
              </a:rPr>
              <a:t>nr</a:t>
            </a:r>
            <a:r>
              <a:rPr lang="en-US" sz="2800" i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4376124" y="4909269"/>
            <a:ext cx="77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h  </a:t>
            </a:r>
            <a:r>
              <a:rPr lang="en-US" sz="2800" dirty="0">
                <a:latin typeface="Arial Unicode MS"/>
                <a:ea typeface="Arial Unicode MS"/>
                <a:cs typeface="Arial Unicode MS"/>
              </a:rPr>
              <a:t>∝</a:t>
            </a:r>
            <a:endParaRPr lang="en-US" sz="2800" dirty="0"/>
          </a:p>
        </p:txBody>
      </p:sp>
      <p:sp>
        <p:nvSpPr>
          <p:cNvPr id="122" name="Rectangle 121"/>
          <p:cNvSpPr/>
          <p:nvPr/>
        </p:nvSpPr>
        <p:spPr>
          <a:xfrm>
            <a:off x="5586577" y="4658984"/>
            <a:ext cx="529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</a:rPr>
              <a:t>k</a:t>
            </a:r>
            <a:r>
              <a:rPr lang="en-US" sz="2800" i="1" baseline="-25000" dirty="0" err="1">
                <a:solidFill>
                  <a:srgbClr val="FF0000"/>
                </a:solidFill>
              </a:rPr>
              <a:t>cs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5295642" y="5170223"/>
            <a:ext cx="12164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4290726" y="5787228"/>
            <a:ext cx="3154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h  = </a:t>
            </a:r>
            <a:r>
              <a:rPr lang="en-US" sz="2400" dirty="0"/>
              <a:t>Solar cell efficiency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75" grpId="0" animBg="1"/>
      <p:bldP spid="76" grpId="0"/>
      <p:bldP spid="90" grpId="0" animBg="1"/>
      <p:bldP spid="91" grpId="0"/>
      <p:bldP spid="96" grpId="0"/>
      <p:bldP spid="97" grpId="0"/>
      <p:bldP spid="107" grpId="0" animBg="1"/>
      <p:bldP spid="108" grpId="0"/>
      <p:bldP spid="115" grpId="0"/>
      <p:bldP spid="119" grpId="0"/>
      <p:bldP spid="120" grpId="0"/>
      <p:bldP spid="121" grpId="0"/>
      <p:bldP spid="122" grpId="0"/>
      <p:bldP spid="1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914" y="1003852"/>
            <a:ext cx="5429615" cy="5695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High Efficiency Emitters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Implications of Energy Gap Law</a:t>
            </a:r>
          </a:p>
        </p:txBody>
      </p:sp>
      <p:cxnSp>
        <p:nvCxnSpPr>
          <p:cNvPr id="100" name="Straight Connector 99"/>
          <p:cNvCxnSpPr/>
          <p:nvPr/>
        </p:nvCxnSpPr>
        <p:spPr bwMode="auto">
          <a:xfrm>
            <a:off x="1290503" y="124194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 bwMode="auto">
          <a:xfrm>
            <a:off x="1288703" y="2295558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2" name="Object 3"/>
          <p:cNvGraphicFramePr>
            <a:graphicFrameLocks noChangeAspect="1"/>
          </p:cNvGraphicFramePr>
          <p:nvPr/>
        </p:nvGraphicFramePr>
        <p:xfrm>
          <a:off x="1402127" y="1989493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6" name="CS ChemDraw Drawing" r:id="rId3" imgW="106162" imgH="490320" progId="ChemDraw.Document.6.0">
                  <p:embed/>
                </p:oleObj>
              </mc:Choice>
              <mc:Fallback>
                <p:oleObj name="CS ChemDraw Drawing" r:id="rId3" imgW="106162" imgH="490320" progId="ChemDraw.Document.6.0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2127" y="1989493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" name="Object 39"/>
          <p:cNvGraphicFramePr>
            <a:graphicFrameLocks noChangeAspect="1"/>
          </p:cNvGraphicFramePr>
          <p:nvPr/>
        </p:nvGraphicFramePr>
        <p:xfrm>
          <a:off x="1519547" y="1014968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7" name="CS ChemDraw Drawing" r:id="rId5" imgW="97248" imgH="490320" progId="ChemDraw.Document.6.0">
                  <p:embed/>
                </p:oleObj>
              </mc:Choice>
              <mc:Fallback>
                <p:oleObj name="CS ChemDraw Drawing" r:id="rId5" imgW="97248" imgH="490320" progId="ChemDraw.Document.6.0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9547" y="1014968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00"/>
          <p:cNvGrpSpPr>
            <a:grpSpLocks/>
          </p:cNvGrpSpPr>
          <p:nvPr/>
        </p:nvGrpSpPr>
        <p:grpSpPr bwMode="auto">
          <a:xfrm>
            <a:off x="1277901" y="2764773"/>
            <a:ext cx="580651" cy="461665"/>
            <a:chOff x="3400425" y="4431987"/>
            <a:chExt cx="609600" cy="373268"/>
          </a:xfrm>
        </p:grpSpPr>
        <p:sp>
          <p:nvSpPr>
            <p:cNvPr id="105" name="Oval 104"/>
            <p:cNvSpPr/>
            <p:nvPr/>
          </p:nvSpPr>
          <p:spPr>
            <a:xfrm>
              <a:off x="3400425" y="4485054"/>
              <a:ext cx="609600" cy="257178"/>
            </a:xfrm>
            <a:prstGeom prst="ellipse">
              <a:avLst/>
            </a:prstGeom>
            <a:solidFill>
              <a:srgbClr val="FF0000"/>
            </a:solidFill>
            <a:ln w="15875">
              <a:noFill/>
            </a:ln>
            <a:scene3d>
              <a:camera prst="orthographicFront"/>
              <a:lightRig rig="flat" dir="t">
                <a:rot lat="0" lon="0" rev="7200000"/>
              </a:lightRig>
            </a:scene3d>
            <a:sp3d contourW="25400" prstMaterial="clear">
              <a:bevelT w="82550"/>
              <a:extrusionClr>
                <a:schemeClr val="bg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106" name="TextBox 235"/>
            <p:cNvSpPr txBox="1">
              <a:spLocks noChangeArrowheads="1"/>
            </p:cNvSpPr>
            <p:nvPr/>
          </p:nvSpPr>
          <p:spPr bwMode="auto">
            <a:xfrm>
              <a:off x="3472362" y="4431987"/>
              <a:ext cx="473237" cy="3732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chemeClr val="tx1"/>
                  </a:solidFill>
                </a:rPr>
                <a:t>C</a:t>
              </a:r>
              <a:r>
                <a:rPr lang="en-US" sz="2400" b="1" baseline="30000" dirty="0">
                  <a:solidFill>
                    <a:schemeClr val="tx1"/>
                  </a:solidFill>
                </a:rPr>
                <a:t>*</a:t>
              </a:r>
              <a:endParaRPr lang="en-US" sz="2400" baseline="30000" dirty="0">
                <a:solidFill>
                  <a:schemeClr val="tx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p:sp>
        <p:nvSpPr>
          <p:cNvPr id="107" name="Oval 106"/>
          <p:cNvSpPr/>
          <p:nvPr/>
        </p:nvSpPr>
        <p:spPr bwMode="auto">
          <a:xfrm>
            <a:off x="525840" y="2833722"/>
            <a:ext cx="580651" cy="318083"/>
          </a:xfrm>
          <a:prstGeom prst="ellipse">
            <a:avLst/>
          </a:prstGeom>
          <a:solidFill>
            <a:srgbClr val="008000"/>
          </a:solidFill>
          <a:ln w="15875">
            <a:noFill/>
          </a:ln>
          <a:scene3d>
            <a:camera prst="orthographicFront"/>
            <a:lightRig rig="flat" dir="t">
              <a:rot lat="0" lon="0" rev="7200000"/>
            </a:lightRig>
          </a:scene3d>
          <a:sp3d contourW="25400" prstMaterial="clear">
            <a:bevelT w="82550"/>
            <a:extrusionClr>
              <a:schemeClr val="bg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108" name="TextBox 235"/>
          <p:cNvSpPr txBox="1">
            <a:spLocks noChangeArrowheads="1"/>
          </p:cNvSpPr>
          <p:nvPr/>
        </p:nvSpPr>
        <p:spPr bwMode="auto">
          <a:xfrm>
            <a:off x="614239" y="2748209"/>
            <a:ext cx="3706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1"/>
                </a:solidFill>
              </a:rPr>
              <a:t>A</a:t>
            </a:r>
            <a:endParaRPr lang="en-US" sz="2400" dirty="0">
              <a:solidFill>
                <a:schemeClr val="tx1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 bwMode="auto">
          <a:xfrm>
            <a:off x="578198" y="1493740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 bwMode="auto">
          <a:xfrm>
            <a:off x="576398" y="2547349"/>
            <a:ext cx="4547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1" name="Object 3"/>
          <p:cNvGraphicFramePr>
            <a:graphicFrameLocks noChangeAspect="1"/>
          </p:cNvGraphicFramePr>
          <p:nvPr/>
        </p:nvGraphicFramePr>
        <p:xfrm>
          <a:off x="689822" y="2241284"/>
          <a:ext cx="80445" cy="486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8" name="CS ChemDraw Drawing" r:id="rId7" imgW="106162" imgH="490320" progId="ChemDraw.Document.6.0">
                  <p:embed/>
                </p:oleObj>
              </mc:Choice>
              <mc:Fallback>
                <p:oleObj name="CS ChemDraw Drawing" r:id="rId7" imgW="106162" imgH="490320" progId="ChemDraw.Document.6.0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9822" y="2241284"/>
                        <a:ext cx="80445" cy="486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" name="Object 39"/>
          <p:cNvGraphicFramePr>
            <a:graphicFrameLocks noChangeAspect="1"/>
          </p:cNvGraphicFramePr>
          <p:nvPr/>
        </p:nvGraphicFramePr>
        <p:xfrm>
          <a:off x="787364" y="2310367"/>
          <a:ext cx="75107" cy="514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89" name="CS ChemDraw Drawing" r:id="rId8" imgW="97248" imgH="490320" progId="ChemDraw.Document.6.0">
                  <p:embed/>
                </p:oleObj>
              </mc:Choice>
              <mc:Fallback>
                <p:oleObj name="CS ChemDraw Drawing" r:id="rId8" imgW="97248" imgH="490320" progId="ChemDraw.Document.6.0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364" y="2310367"/>
                        <a:ext cx="75107" cy="5143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4" name="Straight Arrow Connector 113"/>
          <p:cNvCxnSpPr/>
          <p:nvPr/>
        </p:nvCxnSpPr>
        <p:spPr>
          <a:xfrm flipH="1">
            <a:off x="1018896" y="1242389"/>
            <a:ext cx="288235" cy="2385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TextBox 114"/>
          <p:cNvSpPr txBox="1"/>
          <p:nvPr/>
        </p:nvSpPr>
        <p:spPr>
          <a:xfrm>
            <a:off x="869809" y="924337"/>
            <a:ext cx="72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FF0000"/>
                </a:solidFill>
              </a:rPr>
              <a:t>k</a:t>
            </a:r>
            <a:r>
              <a:rPr lang="en-US" sz="2000" i="1" baseline="-25000" dirty="0" err="1">
                <a:solidFill>
                  <a:srgbClr val="FF0000"/>
                </a:solidFill>
              </a:rPr>
              <a:t>cs</a:t>
            </a:r>
            <a:endParaRPr lang="en-US" sz="2000" i="1" baseline="-25000" dirty="0">
              <a:solidFill>
                <a:srgbClr val="FF0000"/>
              </a:solidFill>
            </a:endParaRPr>
          </a:p>
        </p:txBody>
      </p:sp>
      <p:cxnSp>
        <p:nvCxnSpPr>
          <p:cNvPr id="116" name="Straight Arrow Connector 115"/>
          <p:cNvCxnSpPr/>
          <p:nvPr/>
        </p:nvCxnSpPr>
        <p:spPr>
          <a:xfrm>
            <a:off x="1664939" y="1275519"/>
            <a:ext cx="0" cy="97072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668252" y="1533937"/>
            <a:ext cx="725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>
                <a:solidFill>
                  <a:srgbClr val="008000"/>
                </a:solidFill>
              </a:rPr>
              <a:t>k</a:t>
            </a:r>
            <a:r>
              <a:rPr lang="en-US" sz="2000" i="1" baseline="-25000" dirty="0" err="1">
                <a:solidFill>
                  <a:srgbClr val="008000"/>
                </a:solidFill>
              </a:rPr>
              <a:t>nr</a:t>
            </a:r>
            <a:endParaRPr lang="en-US" sz="2000" i="1" baseline="-25000" dirty="0">
              <a:solidFill>
                <a:srgbClr val="008000"/>
              </a:solidFill>
            </a:endParaRPr>
          </a:p>
        </p:txBody>
      </p:sp>
      <p:sp>
        <p:nvSpPr>
          <p:cNvPr id="120" name="Rectangle 119"/>
          <p:cNvSpPr/>
          <p:nvPr/>
        </p:nvSpPr>
        <p:spPr>
          <a:xfrm>
            <a:off x="3547354" y="1920474"/>
            <a:ext cx="13229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</a:rPr>
              <a:t>k</a:t>
            </a:r>
            <a:r>
              <a:rPr lang="en-US" sz="2800" i="1" baseline="-25000" dirty="0" err="1">
                <a:solidFill>
                  <a:srgbClr val="FF0000"/>
                </a:solidFill>
              </a:rPr>
              <a:t>cs</a:t>
            </a:r>
            <a:r>
              <a:rPr lang="en-US" sz="2800" i="1" dirty="0"/>
              <a:t> + </a:t>
            </a:r>
            <a:r>
              <a:rPr lang="en-US" sz="2800" i="1" dirty="0" err="1">
                <a:solidFill>
                  <a:srgbClr val="008000"/>
                </a:solidFill>
              </a:rPr>
              <a:t>k</a:t>
            </a:r>
            <a:r>
              <a:rPr lang="en-US" sz="2800" i="1" baseline="-25000" dirty="0" err="1">
                <a:solidFill>
                  <a:srgbClr val="008000"/>
                </a:solidFill>
              </a:rPr>
              <a:t>nr</a:t>
            </a:r>
            <a:r>
              <a:rPr lang="en-US" sz="2800" i="1" dirty="0">
                <a:solidFill>
                  <a:srgbClr val="008000"/>
                </a:solidFill>
              </a:rPr>
              <a:t> </a:t>
            </a:r>
          </a:p>
        </p:txBody>
      </p:sp>
      <p:sp>
        <p:nvSpPr>
          <p:cNvPr id="121" name="Rectangle 120"/>
          <p:cNvSpPr/>
          <p:nvPr/>
        </p:nvSpPr>
        <p:spPr>
          <a:xfrm>
            <a:off x="2674200" y="1718806"/>
            <a:ext cx="777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h  </a:t>
            </a:r>
            <a:r>
              <a:rPr lang="en-US" sz="2800" dirty="0">
                <a:latin typeface="Arial Unicode MS"/>
                <a:ea typeface="Arial Unicode MS"/>
                <a:cs typeface="Arial Unicode MS"/>
              </a:rPr>
              <a:t>∝</a:t>
            </a:r>
            <a:endParaRPr lang="en-US" sz="2800" dirty="0"/>
          </a:p>
        </p:txBody>
      </p:sp>
      <p:sp>
        <p:nvSpPr>
          <p:cNvPr id="122" name="Rectangle 121"/>
          <p:cNvSpPr/>
          <p:nvPr/>
        </p:nvSpPr>
        <p:spPr>
          <a:xfrm>
            <a:off x="3884653" y="1468521"/>
            <a:ext cx="5295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i="1" dirty="0" err="1">
                <a:solidFill>
                  <a:srgbClr val="FF0000"/>
                </a:solidFill>
              </a:rPr>
              <a:t>k</a:t>
            </a:r>
            <a:r>
              <a:rPr lang="en-US" sz="2800" i="1" baseline="-25000" dirty="0" err="1">
                <a:solidFill>
                  <a:srgbClr val="FF0000"/>
                </a:solidFill>
              </a:rPr>
              <a:t>cs</a:t>
            </a:r>
            <a:endParaRPr lang="en-US" sz="2800" i="1" dirty="0">
              <a:solidFill>
                <a:srgbClr val="FF0000"/>
              </a:solidFill>
            </a:endParaRPr>
          </a:p>
        </p:txBody>
      </p:sp>
      <p:cxnSp>
        <p:nvCxnSpPr>
          <p:cNvPr id="123" name="Straight Connector 122"/>
          <p:cNvCxnSpPr/>
          <p:nvPr/>
        </p:nvCxnSpPr>
        <p:spPr>
          <a:xfrm>
            <a:off x="3593718" y="1979760"/>
            <a:ext cx="121644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Rectangle 123"/>
          <p:cNvSpPr/>
          <p:nvPr/>
        </p:nvSpPr>
        <p:spPr>
          <a:xfrm>
            <a:off x="2588802" y="2596765"/>
            <a:ext cx="29088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Symbol" pitchFamily="18" charset="2"/>
              </a:rPr>
              <a:t>h  </a:t>
            </a:r>
            <a:r>
              <a:rPr lang="en-US" sz="2400" dirty="0"/>
              <a:t>Solar cell efficiency</a:t>
            </a:r>
          </a:p>
        </p:txBody>
      </p:sp>
      <p:graphicFrame>
        <p:nvGraphicFramePr>
          <p:cNvPr id="166930" name="Object 18"/>
          <p:cNvGraphicFramePr>
            <a:graphicFrameLocks noChangeAspect="1"/>
          </p:cNvGraphicFramePr>
          <p:nvPr/>
        </p:nvGraphicFramePr>
        <p:xfrm>
          <a:off x="753718" y="3287644"/>
          <a:ext cx="4574944" cy="34312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990" name="Graph" r:id="rId9" imgW="3901440" imgH="2935834" progId="Origin50.Graph">
                  <p:embed/>
                </p:oleObj>
              </mc:Choice>
              <mc:Fallback>
                <p:oleObj name="Graph" r:id="rId9" imgW="3901440" imgH="2935834" progId="Origin50.Graph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718" y="3287644"/>
                        <a:ext cx="4574944" cy="343120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5396948" y="4343400"/>
            <a:ext cx="2922105" cy="1585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u="sng" dirty="0"/>
              <a:t>To increase efficiency:</a:t>
            </a:r>
          </a:p>
          <a:p>
            <a:pPr marL="288925">
              <a:spcAft>
                <a:spcPts val="1000"/>
              </a:spcAft>
            </a:pPr>
            <a:r>
              <a:rPr lang="en-US" dirty="0"/>
              <a:t>Decrease </a:t>
            </a:r>
            <a:r>
              <a:rPr lang="en-US" dirty="0">
                <a:latin typeface="Symbol" pitchFamily="18" charset="2"/>
              </a:rPr>
              <a:t>D</a:t>
            </a:r>
            <a:r>
              <a:rPr lang="en-US" dirty="0"/>
              <a:t>E</a:t>
            </a:r>
          </a:p>
          <a:p>
            <a:pPr marL="288925">
              <a:spcAft>
                <a:spcPts val="1000"/>
              </a:spcAft>
            </a:pPr>
            <a:r>
              <a:rPr lang="en-US" dirty="0"/>
              <a:t>Reduce </a:t>
            </a:r>
            <a:r>
              <a:rPr lang="en-US" i="1" dirty="0" err="1">
                <a:solidFill>
                  <a:srgbClr val="008000"/>
                </a:solidFill>
              </a:rPr>
              <a:t>k</a:t>
            </a:r>
            <a:r>
              <a:rPr lang="en-US" i="1" baseline="-25000" dirty="0" err="1">
                <a:solidFill>
                  <a:srgbClr val="008000"/>
                </a:solidFill>
              </a:rPr>
              <a:t>nr</a:t>
            </a:r>
            <a:endParaRPr lang="en-US" i="1" baseline="-25000" dirty="0">
              <a:solidFill>
                <a:srgbClr val="008000"/>
              </a:solidFill>
            </a:endParaRPr>
          </a:p>
          <a:p>
            <a:pPr marL="288925">
              <a:spcAft>
                <a:spcPts val="1000"/>
              </a:spcAft>
            </a:pPr>
            <a:r>
              <a:rPr lang="en-US" dirty="0"/>
              <a:t>Increase </a:t>
            </a:r>
            <a:r>
              <a:rPr lang="en-US" i="1" dirty="0" err="1">
                <a:solidFill>
                  <a:srgbClr val="FF0000"/>
                </a:solidFill>
              </a:rPr>
              <a:t>k</a:t>
            </a:r>
            <a:r>
              <a:rPr lang="en-US" i="1" baseline="-25000" dirty="0" err="1">
                <a:solidFill>
                  <a:srgbClr val="FF0000"/>
                </a:solidFill>
              </a:rPr>
              <a:t>cs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981934" y="1272517"/>
            <a:ext cx="2217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Energy Gap (</a:t>
            </a:r>
            <a:r>
              <a:rPr lang="en-US" sz="2400" dirty="0">
                <a:solidFill>
                  <a:prstClr val="black"/>
                </a:solidFill>
                <a:latin typeface="Symbol" pitchFamily="18" charset="2"/>
                <a:cs typeface="Times New Roman" pitchFamily="18" charset="0"/>
              </a:rPr>
              <a:t>D</a:t>
            </a:r>
            <a:r>
              <a:rPr lang="en-US" sz="2400" dirty="0">
                <a:solidFill>
                  <a:prstClr val="black"/>
                </a:solidFill>
                <a:cs typeface="Times New Roman" pitchFamily="18" charset="0"/>
              </a:rPr>
              <a:t>E)</a:t>
            </a:r>
            <a:endParaRPr lang="en-US" sz="2400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28" name="Down Arrow 27"/>
          <p:cNvSpPr/>
          <p:nvPr/>
        </p:nvSpPr>
        <p:spPr>
          <a:xfrm>
            <a:off x="8173374" y="1296312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Down Arrow 28"/>
          <p:cNvSpPr/>
          <p:nvPr/>
        </p:nvSpPr>
        <p:spPr>
          <a:xfrm rot="10800000">
            <a:off x="8176691" y="1902597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568867" y="1901995"/>
            <a:ext cx="679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solidFill>
                  <a:prstClr val="black"/>
                </a:solidFill>
                <a:cs typeface="Times New Roman" pitchFamily="18" charset="0"/>
              </a:rPr>
              <a:t>k</a:t>
            </a:r>
            <a:r>
              <a:rPr lang="en-US" sz="2400" i="1" baseline="-25000" dirty="0" err="1">
                <a:solidFill>
                  <a:prstClr val="black"/>
                </a:solidFill>
                <a:cs typeface="Times New Roman" pitchFamily="18" charset="0"/>
              </a:rPr>
              <a:t>nr</a:t>
            </a:r>
            <a:endParaRPr lang="en-US" sz="2400" i="1" baseline="-25000" dirty="0">
              <a:solidFill>
                <a:prstClr val="black"/>
              </a:solidFill>
              <a:cs typeface="Times New Roman" pitchFamily="18" charset="0"/>
            </a:endParaRPr>
          </a:p>
        </p:txBody>
      </p:sp>
      <p:sp>
        <p:nvSpPr>
          <p:cNvPr id="31" name="Down Arrow 30"/>
          <p:cNvSpPr/>
          <p:nvPr/>
        </p:nvSpPr>
        <p:spPr>
          <a:xfrm>
            <a:off x="8166117" y="2508250"/>
            <a:ext cx="313577" cy="392432"/>
          </a:xfrm>
          <a:prstGeom prst="downArrow">
            <a:avLst>
              <a:gd name="adj1" fmla="val 50000"/>
              <a:gd name="adj2" fmla="val 351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543742" y="2437264"/>
            <a:ext cx="401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Symbol" pitchFamily="18" charset="2"/>
              </a:rPr>
              <a:t>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72433" y="3677678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Side Note: Photochemical Yield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008065" y="3947241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107828" y="3532531"/>
            <a:ext cx="279147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reacted molecules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74929" y="3955864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grpSp>
        <p:nvGrpSpPr>
          <p:cNvPr id="2" name="Group 27"/>
          <p:cNvGrpSpPr/>
          <p:nvPr/>
        </p:nvGrpSpPr>
        <p:grpSpPr>
          <a:xfrm>
            <a:off x="3153763" y="1116379"/>
            <a:ext cx="1776180" cy="2184604"/>
            <a:chOff x="3153763" y="869244"/>
            <a:chExt cx="1776180" cy="2184604"/>
          </a:xfrm>
        </p:grpSpPr>
        <p:sp>
          <p:nvSpPr>
            <p:cNvPr id="18" name="Cube 17"/>
            <p:cNvSpPr/>
            <p:nvPr/>
          </p:nvSpPr>
          <p:spPr>
            <a:xfrm>
              <a:off x="4080433" y="1291464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02471" y="869244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Source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2626" y="1901022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h</a:t>
              </a:r>
              <a:r>
                <a:rPr lang="en-US" dirty="0" err="1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53763" y="2653738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Sample</a:t>
              </a:r>
            </a:p>
          </p:txBody>
        </p:sp>
        <p:sp>
          <p:nvSpPr>
            <p:cNvPr id="24" name="Freeform 97"/>
            <p:cNvSpPr>
              <a:spLocks noChangeAspect="1"/>
            </p:cNvSpPr>
            <p:nvPr/>
          </p:nvSpPr>
          <p:spPr bwMode="auto">
            <a:xfrm rot="8073558" flipH="1">
              <a:off x="3651325" y="1902076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217988" y="1606193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3649390" y="1969967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>
          <a:xfrm>
            <a:off x="5575581" y="1196357"/>
            <a:ext cx="428017" cy="1118681"/>
            <a:chOff x="671203" y="1021404"/>
            <a:chExt cx="428017" cy="1118681"/>
          </a:xfrm>
        </p:grpSpPr>
        <p:sp>
          <p:nvSpPr>
            <p:cNvPr id="13" name="Cube 12"/>
            <p:cNvSpPr/>
            <p:nvPr/>
          </p:nvSpPr>
          <p:spPr>
            <a:xfrm>
              <a:off x="671203" y="1021404"/>
              <a:ext cx="428017" cy="1118681"/>
            </a:xfrm>
            <a:prstGeom prst="cube">
              <a:avLst>
                <a:gd name="adj" fmla="val 2954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717685" y="1206501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825635" y="1441451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749435" y="1676401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851035" y="193357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733560" y="187007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1003435" y="1435101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1000260" y="1641476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990735" y="1911351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873260" y="1774826"/>
              <a:ext cx="60189" cy="5397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1009785" y="121602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6254262" y="1780026"/>
            <a:ext cx="79766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407270" y="1467841"/>
            <a:ext cx="48901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</a:t>
            </a:r>
            <a:r>
              <a:rPr lang="en-US" dirty="0" err="1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3" name="Group 27"/>
          <p:cNvGrpSpPr/>
          <p:nvPr/>
        </p:nvGrpSpPr>
        <p:grpSpPr>
          <a:xfrm>
            <a:off x="7195079" y="1193115"/>
            <a:ext cx="428017" cy="1118681"/>
            <a:chOff x="671203" y="1021404"/>
            <a:chExt cx="428017" cy="1118681"/>
          </a:xfrm>
        </p:grpSpPr>
        <p:sp>
          <p:nvSpPr>
            <p:cNvPr id="29" name="Cube 28"/>
            <p:cNvSpPr/>
            <p:nvPr/>
          </p:nvSpPr>
          <p:spPr>
            <a:xfrm>
              <a:off x="671203" y="1021404"/>
              <a:ext cx="428017" cy="1118681"/>
            </a:xfrm>
            <a:prstGeom prst="cube">
              <a:avLst>
                <a:gd name="adj" fmla="val 2954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717685" y="1206501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825635" y="1441451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749435" y="1676401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851035" y="193357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33560" y="187007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003435" y="1435101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000260" y="1641476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990735" y="1911351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873260" y="1774826"/>
              <a:ext cx="60189" cy="5397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1009785" y="1216026"/>
              <a:ext cx="60189" cy="53974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Can 41"/>
          <p:cNvSpPr/>
          <p:nvPr/>
        </p:nvSpPr>
        <p:spPr>
          <a:xfrm rot="5400000">
            <a:off x="5544458" y="1321957"/>
            <a:ext cx="404812" cy="942023"/>
          </a:xfrm>
          <a:prstGeom prst="can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411808" y="1712125"/>
            <a:ext cx="316095" cy="324355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802707" y="1869398"/>
            <a:ext cx="509396" cy="1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3822365" y="1538163"/>
            <a:ext cx="48901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</a:t>
            </a:r>
            <a:r>
              <a:rPr lang="en-US" dirty="0" err="1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47" name="Oval 46"/>
          <p:cNvSpPr/>
          <p:nvPr/>
        </p:nvSpPr>
        <p:spPr>
          <a:xfrm>
            <a:off x="4459558" y="1712125"/>
            <a:ext cx="316095" cy="32435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3519033" y="1257074"/>
            <a:ext cx="11267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Reference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4022822" y="2001039"/>
            <a:ext cx="12009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100% yield</a:t>
            </a:r>
          </a:p>
        </p:txBody>
      </p:sp>
      <p:grpSp>
        <p:nvGrpSpPr>
          <p:cNvPr id="4" name="Group 49"/>
          <p:cNvGrpSpPr/>
          <p:nvPr/>
        </p:nvGrpSpPr>
        <p:grpSpPr>
          <a:xfrm>
            <a:off x="5575565" y="4010928"/>
            <a:ext cx="428017" cy="1118681"/>
            <a:chOff x="671203" y="1021404"/>
            <a:chExt cx="428017" cy="1118681"/>
          </a:xfrm>
        </p:grpSpPr>
        <p:sp>
          <p:nvSpPr>
            <p:cNvPr id="51" name="Cube 50"/>
            <p:cNvSpPr/>
            <p:nvPr/>
          </p:nvSpPr>
          <p:spPr>
            <a:xfrm>
              <a:off x="671203" y="1021404"/>
              <a:ext cx="428017" cy="1118681"/>
            </a:xfrm>
            <a:prstGeom prst="cube">
              <a:avLst>
                <a:gd name="adj" fmla="val 2954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717685" y="12065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825635" y="144145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9435" y="16764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851035" y="19335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33560" y="18700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003435" y="14351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1000260" y="16414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990735" y="191135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873260" y="177482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1009785" y="121602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Arrow Connector 61"/>
          <p:cNvCxnSpPr/>
          <p:nvPr/>
        </p:nvCxnSpPr>
        <p:spPr>
          <a:xfrm>
            <a:off x="6254246" y="4594597"/>
            <a:ext cx="79766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ectangle 62"/>
          <p:cNvSpPr/>
          <p:nvPr/>
        </p:nvSpPr>
        <p:spPr>
          <a:xfrm>
            <a:off x="6407254" y="4282412"/>
            <a:ext cx="48901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</a:t>
            </a:r>
            <a:r>
              <a:rPr lang="en-US" dirty="0" err="1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grpSp>
        <p:nvGrpSpPr>
          <p:cNvPr id="5" name="Group 63"/>
          <p:cNvGrpSpPr/>
          <p:nvPr/>
        </p:nvGrpSpPr>
        <p:grpSpPr>
          <a:xfrm>
            <a:off x="7195063" y="4007686"/>
            <a:ext cx="428017" cy="1118681"/>
            <a:chOff x="671203" y="1021404"/>
            <a:chExt cx="428017" cy="1118681"/>
          </a:xfrm>
        </p:grpSpPr>
        <p:sp>
          <p:nvSpPr>
            <p:cNvPr id="65" name="Cube 64"/>
            <p:cNvSpPr/>
            <p:nvPr/>
          </p:nvSpPr>
          <p:spPr>
            <a:xfrm>
              <a:off x="671203" y="1021404"/>
              <a:ext cx="428017" cy="1118681"/>
            </a:xfrm>
            <a:prstGeom prst="cube">
              <a:avLst>
                <a:gd name="adj" fmla="val 29545"/>
              </a:avLst>
            </a:prstGeom>
            <a:solidFill>
              <a:schemeClr val="bg1">
                <a:lumMod val="85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717685" y="12065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825635" y="1441451"/>
              <a:ext cx="60189" cy="539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749435" y="1676401"/>
              <a:ext cx="60189" cy="539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851035" y="19335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733560" y="18700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003435" y="143510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000260" y="164147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990735" y="1911351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873260" y="1774826"/>
              <a:ext cx="60189" cy="53974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009785" y="1216026"/>
              <a:ext cx="60189" cy="53974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Can 75"/>
          <p:cNvSpPr/>
          <p:nvPr/>
        </p:nvSpPr>
        <p:spPr>
          <a:xfrm rot="5400000">
            <a:off x="5544442" y="4136528"/>
            <a:ext cx="404812" cy="942023"/>
          </a:xfrm>
          <a:prstGeom prst="can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3369639" y="4620779"/>
            <a:ext cx="316095" cy="324355"/>
          </a:xfrm>
          <a:prstGeom prst="ellips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3760538" y="4778052"/>
            <a:ext cx="509396" cy="1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3780196" y="4446817"/>
            <a:ext cx="489016" cy="369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h</a:t>
            </a:r>
            <a:r>
              <a:rPr lang="en-US" dirty="0" err="1">
                <a:latin typeface="Symbol" pitchFamily="18" charset="2"/>
              </a:rPr>
              <a:t>n</a:t>
            </a:r>
            <a:endParaRPr lang="en-US" dirty="0">
              <a:latin typeface="Symbol" pitchFamily="18" charset="2"/>
            </a:endParaRPr>
          </a:p>
        </p:txBody>
      </p:sp>
      <p:sp>
        <p:nvSpPr>
          <p:cNvPr id="80" name="Oval 79"/>
          <p:cNvSpPr/>
          <p:nvPr/>
        </p:nvSpPr>
        <p:spPr>
          <a:xfrm>
            <a:off x="4417389" y="4620779"/>
            <a:ext cx="316095" cy="324355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83872" y="4165728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Sample</a:t>
            </a:r>
          </a:p>
        </p:txBody>
      </p:sp>
      <p:sp>
        <p:nvSpPr>
          <p:cNvPr id="82" name="Rectangle 81"/>
          <p:cNvSpPr/>
          <p:nvPr/>
        </p:nvSpPr>
        <p:spPr>
          <a:xfrm>
            <a:off x="4097389" y="4909693"/>
            <a:ext cx="957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?% yield</a:t>
            </a:r>
          </a:p>
        </p:txBody>
      </p:sp>
      <p:sp>
        <p:nvSpPr>
          <p:cNvPr id="83" name="Rectangle 82"/>
          <p:cNvSpPr/>
          <p:nvPr/>
        </p:nvSpPr>
        <p:spPr>
          <a:xfrm>
            <a:off x="480864" y="3229270"/>
            <a:ext cx="2242881" cy="1764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u="sng" dirty="0"/>
              <a:t>Variables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   Photons/second/area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   Wavelength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   Absorption</a:t>
            </a:r>
          </a:p>
          <a:p>
            <a:pPr>
              <a:spcAft>
                <a:spcPts val="800"/>
              </a:spcAft>
            </a:pPr>
            <a:r>
              <a:rPr lang="en-US" sz="1600" dirty="0"/>
              <a:t>   Extinction Coefficient</a:t>
            </a:r>
          </a:p>
        </p:txBody>
      </p:sp>
      <p:grpSp>
        <p:nvGrpSpPr>
          <p:cNvPr id="6" name="Group 109"/>
          <p:cNvGrpSpPr/>
          <p:nvPr/>
        </p:nvGrpSpPr>
        <p:grpSpPr>
          <a:xfrm>
            <a:off x="225351" y="2044890"/>
            <a:ext cx="2618270" cy="617418"/>
            <a:chOff x="312903" y="1191780"/>
            <a:chExt cx="2618270" cy="617418"/>
          </a:xfrm>
        </p:grpSpPr>
        <p:sp>
          <p:nvSpPr>
            <p:cNvPr id="95" name="Rectangle 94"/>
            <p:cNvSpPr/>
            <p:nvPr/>
          </p:nvSpPr>
          <p:spPr>
            <a:xfrm>
              <a:off x="312903" y="1337738"/>
              <a:ext cx="5838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Symbol" pitchFamily="18" charset="2"/>
                </a:rPr>
                <a:t>F</a:t>
              </a:r>
              <a:r>
                <a:rPr lang="en-US" sz="1600" dirty="0"/>
                <a:t>  = </a:t>
              </a: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303794" y="1191780"/>
              <a:ext cx="11014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# of events</a:t>
              </a: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862786" y="1470644"/>
              <a:ext cx="2068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# of absorbed photons</a:t>
              </a:r>
            </a:p>
          </p:txBody>
        </p:sp>
        <p:cxnSp>
          <p:nvCxnSpPr>
            <p:cNvPr id="98" name="Straight Connector 97"/>
            <p:cNvCxnSpPr/>
            <p:nvPr/>
          </p:nvCxnSpPr>
          <p:spPr>
            <a:xfrm rot="10800000">
              <a:off x="856036" y="1512873"/>
              <a:ext cx="20039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6" name="Rectangle 115"/>
          <p:cNvSpPr/>
          <p:nvPr/>
        </p:nvSpPr>
        <p:spPr>
          <a:xfrm>
            <a:off x="3616920" y="2624141"/>
            <a:ext cx="32737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# of absorbed photons  =  # of events</a:t>
            </a:r>
          </a:p>
        </p:txBody>
      </p:sp>
      <p:grpSp>
        <p:nvGrpSpPr>
          <p:cNvPr id="7" name="Group 119"/>
          <p:cNvGrpSpPr/>
          <p:nvPr/>
        </p:nvGrpSpPr>
        <p:grpSpPr>
          <a:xfrm>
            <a:off x="5735336" y="5653568"/>
            <a:ext cx="623990" cy="627146"/>
            <a:chOff x="541500" y="1191780"/>
            <a:chExt cx="623990" cy="627146"/>
          </a:xfrm>
        </p:grpSpPr>
        <p:sp>
          <p:nvSpPr>
            <p:cNvPr id="121" name="Rectangle 120"/>
            <p:cNvSpPr/>
            <p:nvPr/>
          </p:nvSpPr>
          <p:spPr>
            <a:xfrm>
              <a:off x="541500" y="1337738"/>
              <a:ext cx="33374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= </a:t>
              </a:r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876628" y="1191780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3</a:t>
              </a: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862786" y="1480372"/>
              <a:ext cx="2888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5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>
            <a:xfrm rot="10800000" flipV="1">
              <a:off x="865976" y="1511629"/>
              <a:ext cx="281335" cy="124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9" name="Rectangle 128"/>
          <p:cNvSpPr/>
          <p:nvPr/>
        </p:nvSpPr>
        <p:spPr>
          <a:xfrm>
            <a:off x="6392742" y="5786556"/>
            <a:ext cx="11785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=  60% yield</a:t>
            </a:r>
          </a:p>
        </p:txBody>
      </p:sp>
      <p:cxnSp>
        <p:nvCxnSpPr>
          <p:cNvPr id="130" name="Straight Arrow Connector 129"/>
          <p:cNvCxnSpPr/>
          <p:nvPr/>
        </p:nvCxnSpPr>
        <p:spPr>
          <a:xfrm rot="10800000">
            <a:off x="6301409" y="6211956"/>
            <a:ext cx="275844" cy="23537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Rectangle 132"/>
          <p:cNvSpPr/>
          <p:nvPr/>
        </p:nvSpPr>
        <p:spPr>
          <a:xfrm>
            <a:off x="6529012" y="6269213"/>
            <a:ext cx="171053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From </a:t>
            </a:r>
            <a:r>
              <a:rPr lang="en-US" sz="1600" dirty="0" err="1"/>
              <a:t>Actinometer</a:t>
            </a:r>
            <a:endParaRPr lang="en-US" sz="1600" dirty="0"/>
          </a:p>
        </p:txBody>
      </p:sp>
      <p:cxnSp>
        <p:nvCxnSpPr>
          <p:cNvPr id="134" name="Straight Arrow Connector 133"/>
          <p:cNvCxnSpPr/>
          <p:nvPr/>
        </p:nvCxnSpPr>
        <p:spPr>
          <a:xfrm rot="10800000" flipV="1">
            <a:off x="6309634" y="5546035"/>
            <a:ext cx="299889" cy="23705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Rectangle 134"/>
          <p:cNvSpPr/>
          <p:nvPr/>
        </p:nvSpPr>
        <p:spPr>
          <a:xfrm>
            <a:off x="6555587" y="5342266"/>
            <a:ext cx="22091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From NMR/UV-Vis/MS…</a:t>
            </a:r>
          </a:p>
        </p:txBody>
      </p:sp>
      <p:cxnSp>
        <p:nvCxnSpPr>
          <p:cNvPr id="137" name="Straight Arrow Connector 136"/>
          <p:cNvCxnSpPr/>
          <p:nvPr/>
        </p:nvCxnSpPr>
        <p:spPr>
          <a:xfrm rot="10800000">
            <a:off x="6340196" y="2903061"/>
            <a:ext cx="567501" cy="35780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139"/>
          <p:cNvSpPr/>
          <p:nvPr/>
        </p:nvSpPr>
        <p:spPr>
          <a:xfrm>
            <a:off x="6848061" y="3062085"/>
            <a:ext cx="21070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From NMR/UV-Vis/MS of the photoproduct…</a:t>
            </a:r>
          </a:p>
        </p:txBody>
      </p:sp>
      <p:grpSp>
        <p:nvGrpSpPr>
          <p:cNvPr id="8" name="Group 147"/>
          <p:cNvGrpSpPr/>
          <p:nvPr/>
        </p:nvGrpSpPr>
        <p:grpSpPr>
          <a:xfrm>
            <a:off x="3150747" y="5666048"/>
            <a:ext cx="2618270" cy="617418"/>
            <a:chOff x="312903" y="1191780"/>
            <a:chExt cx="2618270" cy="617418"/>
          </a:xfrm>
        </p:grpSpPr>
        <p:sp>
          <p:nvSpPr>
            <p:cNvPr id="149" name="Rectangle 148"/>
            <p:cNvSpPr/>
            <p:nvPr/>
          </p:nvSpPr>
          <p:spPr>
            <a:xfrm>
              <a:off x="312903" y="1337738"/>
              <a:ext cx="58381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>
                  <a:latin typeface="Symbol" pitchFamily="18" charset="2"/>
                </a:rPr>
                <a:t>F</a:t>
              </a:r>
              <a:r>
                <a:rPr lang="en-US" sz="1600" dirty="0"/>
                <a:t>  = </a:t>
              </a:r>
            </a:p>
          </p:txBody>
        </p:sp>
        <p:sp>
          <p:nvSpPr>
            <p:cNvPr id="150" name="Rectangle 149"/>
            <p:cNvSpPr/>
            <p:nvPr/>
          </p:nvSpPr>
          <p:spPr>
            <a:xfrm>
              <a:off x="1303794" y="1191780"/>
              <a:ext cx="110145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# of events</a:t>
              </a:r>
            </a:p>
          </p:txBody>
        </p:sp>
        <p:sp>
          <p:nvSpPr>
            <p:cNvPr id="151" name="Rectangle 150"/>
            <p:cNvSpPr/>
            <p:nvPr/>
          </p:nvSpPr>
          <p:spPr>
            <a:xfrm>
              <a:off x="862786" y="1470644"/>
              <a:ext cx="206838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dirty="0"/>
                <a:t># of absorbed photons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 rot="10800000">
              <a:off x="856036" y="1512873"/>
              <a:ext cx="200395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 err="1">
                <a:solidFill>
                  <a:schemeClr val="tx2"/>
                </a:solidFill>
              </a:rPr>
              <a:t>Actinometry</a:t>
            </a:r>
            <a:endParaRPr lang="en-US" sz="3200" b="1" u="sng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2" grpId="0" animBg="1"/>
      <p:bldP spid="43" grpId="0" animBg="1"/>
      <p:bldP spid="45" grpId="0"/>
      <p:bldP spid="47" grpId="0" animBg="1"/>
      <p:bldP spid="48" grpId="0"/>
      <p:bldP spid="49" grpId="0"/>
      <p:bldP spid="63" grpId="0"/>
      <p:bldP spid="76" grpId="0" animBg="1"/>
      <p:bldP spid="77" grpId="0" animBg="1"/>
      <p:bldP spid="79" grpId="0"/>
      <p:bldP spid="80" grpId="0" animBg="1"/>
      <p:bldP spid="81" grpId="0"/>
      <p:bldP spid="82" grpId="0"/>
      <p:bldP spid="116" grpId="0"/>
      <p:bldP spid="129" grpId="0"/>
      <p:bldP spid="133" grpId="0"/>
      <p:bldP spid="135" grpId="0"/>
      <p:bldP spid="140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Quantum Yield End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48038" y="2616787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11612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High Efficiency Emitters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2888034" y="6292334"/>
            <a:ext cx="33012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http://www.glofish.com/</a:t>
            </a:r>
          </a:p>
        </p:txBody>
      </p:sp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28" y="798286"/>
            <a:ext cx="8217752" cy="5364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62" name="Picture 2" descr="Image result for glofis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7097" y="2547255"/>
            <a:ext cx="4014653" cy="33455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94099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861090" y="2115704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5611186" y="2395220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750138" y="1980510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678050" y="2403843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Emission Quantum Yield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19381" y="1130624"/>
            <a:ext cx="370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Emission Quantum Yield (</a:t>
            </a:r>
            <a:r>
              <a:rPr lang="en-US" sz="2400" dirty="0">
                <a:latin typeface="Symbol" panose="05050102010706020507" pitchFamily="18" charset="2"/>
              </a:rPr>
              <a:t>F</a:t>
            </a:r>
            <a:r>
              <a:rPr lang="en-US" sz="2400" dirty="0"/>
              <a:t>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26049" y="961347"/>
            <a:ext cx="2733472" cy="2184604"/>
            <a:chOff x="3153763" y="869244"/>
            <a:chExt cx="2733472" cy="2184604"/>
          </a:xfrm>
        </p:grpSpPr>
        <p:sp>
          <p:nvSpPr>
            <p:cNvPr id="18" name="Cube 17"/>
            <p:cNvSpPr/>
            <p:nvPr/>
          </p:nvSpPr>
          <p:spPr>
            <a:xfrm>
              <a:off x="4080433" y="1291464"/>
              <a:ext cx="603660" cy="685092"/>
            </a:xfrm>
            <a:prstGeom prst="cube">
              <a:avLst/>
            </a:prstGeom>
            <a:solidFill>
              <a:srgbClr val="00CC00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902471" y="869244"/>
              <a:ext cx="10274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Source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062626" y="1901022"/>
              <a:ext cx="4598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</a:rPr>
                <a:t>h</a:t>
              </a:r>
              <a:r>
                <a:rPr lang="en-US" dirty="0" err="1">
                  <a:solidFill>
                    <a:srgbClr val="0000FF"/>
                  </a:solidFill>
                  <a:latin typeface="Symbol" pitchFamily="18" charset="2"/>
                </a:rPr>
                <a:t>n</a:t>
              </a:r>
              <a:endParaRPr lang="en-US" dirty="0">
                <a:solidFill>
                  <a:srgbClr val="0000FF"/>
                </a:solidFill>
                <a:latin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153763" y="2653738"/>
              <a:ext cx="12062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Sample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491463" y="1590814"/>
              <a:ext cx="13957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Detector</a:t>
              </a:r>
            </a:p>
          </p:txBody>
        </p:sp>
        <p:sp>
          <p:nvSpPr>
            <p:cNvPr id="23" name="Cube 22"/>
            <p:cNvSpPr/>
            <p:nvPr/>
          </p:nvSpPr>
          <p:spPr>
            <a:xfrm>
              <a:off x="4849010" y="2010396"/>
              <a:ext cx="603660" cy="685092"/>
            </a:xfrm>
            <a:prstGeom prst="cube">
              <a:avLst/>
            </a:prstGeom>
            <a:solidFill>
              <a:schemeClr val="accent2"/>
            </a:solidFill>
            <a:ln w="0"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97"/>
            <p:cNvSpPr>
              <a:spLocks noChangeAspect="1"/>
            </p:cNvSpPr>
            <p:nvPr/>
          </p:nvSpPr>
          <p:spPr bwMode="auto">
            <a:xfrm rot="8073558" flipH="1">
              <a:off x="3651325" y="1902076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00FF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5" name="Freeform 97"/>
            <p:cNvSpPr>
              <a:spLocks noChangeAspect="1"/>
            </p:cNvSpPr>
            <p:nvPr/>
          </p:nvSpPr>
          <p:spPr bwMode="auto">
            <a:xfrm rot="324265" flipH="1">
              <a:off x="3959298" y="2340227"/>
              <a:ext cx="815764" cy="153634"/>
            </a:xfrm>
            <a:custGeom>
              <a:avLst/>
              <a:gdLst>
                <a:gd name="T0" fmla="*/ 0 w 389"/>
                <a:gd name="T1" fmla="*/ 2147483647 h 177"/>
                <a:gd name="T2" fmla="*/ 2147483647 w 389"/>
                <a:gd name="T3" fmla="*/ 2147483647 h 177"/>
                <a:gd name="T4" fmla="*/ 2147483647 w 389"/>
                <a:gd name="T5" fmla="*/ 2147483647 h 177"/>
                <a:gd name="T6" fmla="*/ 2147483647 w 389"/>
                <a:gd name="T7" fmla="*/ 2147483647 h 177"/>
                <a:gd name="T8" fmla="*/ 2147483647 w 389"/>
                <a:gd name="T9" fmla="*/ 2147483647 h 177"/>
                <a:gd name="T10" fmla="*/ 2147483647 w 389"/>
                <a:gd name="T11" fmla="*/ 2147483647 h 177"/>
                <a:gd name="T12" fmla="*/ 2147483647 w 389"/>
                <a:gd name="T13" fmla="*/ 2147483647 h 177"/>
                <a:gd name="T14" fmla="*/ 2147483647 w 389"/>
                <a:gd name="T15" fmla="*/ 2147483647 h 177"/>
                <a:gd name="T16" fmla="*/ 2147483647 w 389"/>
                <a:gd name="T17" fmla="*/ 2147483647 h 1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9"/>
                <a:gd name="T28" fmla="*/ 0 h 177"/>
                <a:gd name="T29" fmla="*/ 389 w 389"/>
                <a:gd name="T30" fmla="*/ 177 h 1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9" h="177">
                  <a:moveTo>
                    <a:pt x="0" y="3"/>
                  </a:moveTo>
                  <a:cubicBezTo>
                    <a:pt x="0" y="3"/>
                    <a:pt x="77" y="31"/>
                    <a:pt x="97" y="41"/>
                  </a:cubicBezTo>
                  <a:cubicBezTo>
                    <a:pt x="117" y="51"/>
                    <a:pt x="109" y="45"/>
                    <a:pt x="118" y="63"/>
                  </a:cubicBezTo>
                  <a:cubicBezTo>
                    <a:pt x="127" y="81"/>
                    <a:pt x="136" y="159"/>
                    <a:pt x="149" y="149"/>
                  </a:cubicBezTo>
                  <a:cubicBezTo>
                    <a:pt x="162" y="139"/>
                    <a:pt x="182" y="0"/>
                    <a:pt x="197" y="5"/>
                  </a:cubicBezTo>
                  <a:cubicBezTo>
                    <a:pt x="212" y="10"/>
                    <a:pt x="221" y="177"/>
                    <a:pt x="237" y="177"/>
                  </a:cubicBezTo>
                  <a:cubicBezTo>
                    <a:pt x="253" y="177"/>
                    <a:pt x="276" y="10"/>
                    <a:pt x="293" y="5"/>
                  </a:cubicBezTo>
                  <a:cubicBezTo>
                    <a:pt x="310" y="0"/>
                    <a:pt x="325" y="141"/>
                    <a:pt x="341" y="149"/>
                  </a:cubicBezTo>
                  <a:cubicBezTo>
                    <a:pt x="357" y="157"/>
                    <a:pt x="373" y="105"/>
                    <a:pt x="389" y="53"/>
                  </a:cubicBezTo>
                </a:path>
              </a:pathLst>
            </a:custGeom>
            <a:noFill/>
            <a:ln w="38100">
              <a:solidFill>
                <a:srgbClr val="006600">
                  <a:alpha val="40000"/>
                </a:srgbClr>
              </a:solidFill>
              <a:round/>
              <a:headEnd type="triangle" w="med" len="lg"/>
              <a:tailEnd/>
            </a:ln>
          </p:spPr>
          <p:txBody>
            <a:bodyPr/>
            <a:lstStyle/>
            <a:p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4217988" y="1606193"/>
              <a:ext cx="177529" cy="1839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3649390" y="1969967"/>
              <a:ext cx="272520" cy="685092"/>
            </a:xfrm>
            <a:prstGeom prst="cube">
              <a:avLst>
                <a:gd name="adj" fmla="val 31624"/>
              </a:avLst>
            </a:prstGeom>
            <a:solidFill>
              <a:srgbClr val="FFC000"/>
            </a:solidFill>
            <a:ln w="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2441663" y="3838557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Ground State </a:t>
            </a:r>
          </a:p>
          <a:p>
            <a:pPr algn="ctr"/>
            <a:r>
              <a:rPr lang="en-US" sz="2000" b="1" dirty="0"/>
              <a:t>(S</a:t>
            </a:r>
            <a:r>
              <a:rPr lang="en-US" sz="2000" b="1" baseline="-25000" dirty="0"/>
              <a:t>0</a:t>
            </a:r>
            <a:r>
              <a:rPr lang="en-US" sz="2000" b="1" dirty="0"/>
              <a:t>)</a:t>
            </a: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3906230" y="5667470"/>
            <a:ext cx="1215861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946399" y="604799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971799" y="495579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110868"/>
              </p:ext>
            </p:extLst>
          </p:nvPr>
        </p:nvGraphicFramePr>
        <p:xfrm>
          <a:off x="3111500" y="5610962"/>
          <a:ext cx="187325" cy="67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8" name="CS ChemDraw Drawing" r:id="rId3" imgW="91035" imgH="328860" progId="ChemDraw.Document.6.0">
                  <p:embed/>
                </p:oleObj>
              </mc:Choice>
              <mc:Fallback>
                <p:oleObj name="CS ChemDraw Drawing" r:id="rId3" imgW="91035" imgH="328860" progId="ChemDraw.Document.6.0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1500" y="5610962"/>
                        <a:ext cx="187325" cy="6799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4957837"/>
              </p:ext>
            </p:extLst>
          </p:nvPr>
        </p:nvGraphicFramePr>
        <p:xfrm>
          <a:off x="3256866" y="5753440"/>
          <a:ext cx="164198" cy="6660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19" name="CS ChemDraw Drawing" r:id="rId5" imgW="80229" imgH="328590" progId="ChemDraw.Document.6.0">
                  <p:embed/>
                </p:oleObj>
              </mc:Choice>
              <mc:Fallback>
                <p:oleObj name="CS ChemDraw Drawing" r:id="rId5" imgW="80229" imgH="328590" progId="ChemDraw.Document.6.0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6866" y="5753440"/>
                        <a:ext cx="164198" cy="6660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5" name="Straight Connector 34"/>
          <p:cNvCxnSpPr/>
          <p:nvPr/>
        </p:nvCxnSpPr>
        <p:spPr>
          <a:xfrm>
            <a:off x="5460999" y="604799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5486399" y="4955796"/>
            <a:ext cx="685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15335"/>
              </p:ext>
            </p:extLst>
          </p:nvPr>
        </p:nvGraphicFramePr>
        <p:xfrm>
          <a:off x="5600699" y="5657471"/>
          <a:ext cx="187325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0" name="CS ChemDraw Drawing" r:id="rId7" imgW="91035" imgH="328860" progId="ChemDraw.Document.6.0">
                  <p:embed/>
                </p:oleObj>
              </mc:Choice>
              <mc:Fallback>
                <p:oleObj name="CS ChemDraw Drawing" r:id="rId7" imgW="91035" imgH="328860" progId="ChemDraw.Document.6.0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0699" y="5657471"/>
                        <a:ext cx="187325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259492"/>
              </p:ext>
            </p:extLst>
          </p:nvPr>
        </p:nvGraphicFramePr>
        <p:xfrm>
          <a:off x="5772149" y="4673221"/>
          <a:ext cx="163513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21" name="CS ChemDraw Drawing" r:id="rId8" imgW="80229" imgH="328590" progId="ChemDraw.Document.6.0">
                  <p:embed/>
                </p:oleObj>
              </mc:Choice>
              <mc:Fallback>
                <p:oleObj name="CS ChemDraw Drawing" r:id="rId8" imgW="80229" imgH="328590" progId="ChemDraw.Document.6.0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2149" y="4673221"/>
                        <a:ext cx="163513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916711" y="3851257"/>
            <a:ext cx="174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Singlet Excited State (S</a:t>
            </a:r>
            <a:r>
              <a:rPr lang="en-US" sz="2000" b="1" baseline="-25000" dirty="0"/>
              <a:t>1</a:t>
            </a:r>
            <a:r>
              <a:rPr lang="en-US" sz="2000" b="1" dirty="0"/>
              <a:t>)</a:t>
            </a:r>
          </a:p>
        </p:txBody>
      </p:sp>
      <p:sp>
        <p:nvSpPr>
          <p:cNvPr id="40" name="Freeform 97"/>
          <p:cNvSpPr>
            <a:spLocks noChangeAspect="1"/>
          </p:cNvSpPr>
          <p:nvPr/>
        </p:nvSpPr>
        <p:spPr bwMode="auto">
          <a:xfrm rot="2504067" flipH="1">
            <a:off x="2035679" y="5445504"/>
            <a:ext cx="926972" cy="174578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00FF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31552" y="5013757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00FF"/>
                </a:solidFill>
              </a:rPr>
              <a:t>h</a:t>
            </a:r>
            <a:r>
              <a:rPr lang="en-US" sz="2000" dirty="0" err="1">
                <a:solidFill>
                  <a:srgbClr val="0000FF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00FF"/>
              </a:solidFill>
              <a:latin typeface="Symbol" pitchFamily="18" charset="2"/>
            </a:endParaRPr>
          </a:p>
        </p:txBody>
      </p:sp>
      <p:sp>
        <p:nvSpPr>
          <p:cNvPr id="43" name="Freeform 97"/>
          <p:cNvSpPr>
            <a:spLocks noChangeAspect="1"/>
          </p:cNvSpPr>
          <p:nvPr/>
        </p:nvSpPr>
        <p:spPr bwMode="auto">
          <a:xfrm rot="19974480" flipH="1">
            <a:off x="6143235" y="5345007"/>
            <a:ext cx="731267" cy="137721"/>
          </a:xfrm>
          <a:custGeom>
            <a:avLst/>
            <a:gdLst>
              <a:gd name="T0" fmla="*/ 0 w 389"/>
              <a:gd name="T1" fmla="*/ 2147483647 h 177"/>
              <a:gd name="T2" fmla="*/ 2147483647 w 389"/>
              <a:gd name="T3" fmla="*/ 2147483647 h 177"/>
              <a:gd name="T4" fmla="*/ 2147483647 w 389"/>
              <a:gd name="T5" fmla="*/ 2147483647 h 177"/>
              <a:gd name="T6" fmla="*/ 2147483647 w 389"/>
              <a:gd name="T7" fmla="*/ 2147483647 h 177"/>
              <a:gd name="T8" fmla="*/ 2147483647 w 389"/>
              <a:gd name="T9" fmla="*/ 2147483647 h 177"/>
              <a:gd name="T10" fmla="*/ 2147483647 w 389"/>
              <a:gd name="T11" fmla="*/ 2147483647 h 177"/>
              <a:gd name="T12" fmla="*/ 2147483647 w 389"/>
              <a:gd name="T13" fmla="*/ 2147483647 h 177"/>
              <a:gd name="T14" fmla="*/ 2147483647 w 389"/>
              <a:gd name="T15" fmla="*/ 2147483647 h 177"/>
              <a:gd name="T16" fmla="*/ 2147483647 w 389"/>
              <a:gd name="T17" fmla="*/ 2147483647 h 1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89"/>
              <a:gd name="T28" fmla="*/ 0 h 177"/>
              <a:gd name="T29" fmla="*/ 389 w 389"/>
              <a:gd name="T30" fmla="*/ 177 h 1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89" h="177">
                <a:moveTo>
                  <a:pt x="0" y="3"/>
                </a:moveTo>
                <a:cubicBezTo>
                  <a:pt x="0" y="3"/>
                  <a:pt x="77" y="31"/>
                  <a:pt x="97" y="41"/>
                </a:cubicBezTo>
                <a:cubicBezTo>
                  <a:pt x="117" y="51"/>
                  <a:pt x="109" y="45"/>
                  <a:pt x="118" y="63"/>
                </a:cubicBezTo>
                <a:cubicBezTo>
                  <a:pt x="127" y="81"/>
                  <a:pt x="136" y="159"/>
                  <a:pt x="149" y="149"/>
                </a:cubicBezTo>
                <a:cubicBezTo>
                  <a:pt x="162" y="139"/>
                  <a:pt x="182" y="0"/>
                  <a:pt x="197" y="5"/>
                </a:cubicBezTo>
                <a:cubicBezTo>
                  <a:pt x="212" y="10"/>
                  <a:pt x="221" y="177"/>
                  <a:pt x="237" y="177"/>
                </a:cubicBezTo>
                <a:cubicBezTo>
                  <a:pt x="253" y="177"/>
                  <a:pt x="276" y="10"/>
                  <a:pt x="293" y="5"/>
                </a:cubicBezTo>
                <a:cubicBezTo>
                  <a:pt x="310" y="0"/>
                  <a:pt x="325" y="141"/>
                  <a:pt x="341" y="149"/>
                </a:cubicBezTo>
                <a:cubicBezTo>
                  <a:pt x="357" y="157"/>
                  <a:pt x="373" y="105"/>
                  <a:pt x="389" y="53"/>
                </a:cubicBezTo>
              </a:path>
            </a:pathLst>
          </a:custGeom>
          <a:noFill/>
          <a:ln w="38100">
            <a:solidFill>
              <a:srgbClr val="008000">
                <a:alpha val="40000"/>
              </a:srgbClr>
            </a:solidFill>
            <a:round/>
            <a:headEnd type="triangle" w="med" len="lg"/>
            <a:tailEnd/>
          </a:ln>
        </p:spPr>
        <p:txBody>
          <a:bodyPr/>
          <a:lstStyle/>
          <a:p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127326" y="4963969"/>
            <a:ext cx="4675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8000"/>
                </a:solidFill>
              </a:rPr>
              <a:t>h</a:t>
            </a:r>
            <a:r>
              <a:rPr lang="en-US" sz="2000" dirty="0" err="1">
                <a:solidFill>
                  <a:srgbClr val="008000"/>
                </a:solidFill>
                <a:latin typeface="Symbol" pitchFamily="18" charset="2"/>
              </a:rPr>
              <a:t>n</a:t>
            </a:r>
            <a:endParaRPr lang="en-US" sz="2000" dirty="0">
              <a:solidFill>
                <a:srgbClr val="008000"/>
              </a:solidFill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0025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3175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u="sng" dirty="0">
                <a:solidFill>
                  <a:schemeClr val="tx2"/>
                </a:solidFill>
              </a:rPr>
              <a:t>Excited State Decay</a:t>
            </a:r>
          </a:p>
        </p:txBody>
      </p:sp>
      <p:sp>
        <p:nvSpPr>
          <p:cNvPr id="8" name="Rectangle 7"/>
          <p:cNvSpPr/>
          <p:nvPr/>
        </p:nvSpPr>
        <p:spPr>
          <a:xfrm>
            <a:off x="425721" y="5854159"/>
            <a:ext cx="7745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Symbol" pitchFamily="18" charset="2"/>
                <a:cs typeface="Arial" charset="0"/>
                <a:sym typeface="MT Extra" pitchFamily="18" charset="2"/>
              </a:rPr>
              <a:t>F</a:t>
            </a:r>
            <a:r>
              <a:rPr lang="en-US" sz="2800" baseline="-25000" dirty="0">
                <a:solidFill>
                  <a:prstClr val="black"/>
                </a:solidFill>
                <a:cs typeface="Arial" charset="0"/>
                <a:sym typeface="MT Extra" pitchFamily="18" charset="2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=</a:t>
            </a:r>
            <a:endParaRPr lang="en-US" sz="2800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1175817" y="6133675"/>
            <a:ext cx="290220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314769" y="5718965"/>
            <a:ext cx="25941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emitted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42681" y="6142298"/>
            <a:ext cx="27767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  <a:sym typeface="MT Extra" pitchFamily="18" charset="2"/>
              </a:rPr>
              <a:t># of photons absorbed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2443" y="759305"/>
            <a:ext cx="5971357" cy="4648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reeform 11"/>
          <p:cNvSpPr/>
          <p:nvPr/>
        </p:nvSpPr>
        <p:spPr>
          <a:xfrm>
            <a:off x="1554277" y="1744598"/>
            <a:ext cx="2554597" cy="1800746"/>
          </a:xfrm>
          <a:custGeom>
            <a:avLst/>
            <a:gdLst>
              <a:gd name="connsiteX0" fmla="*/ 1064938 w 2392368"/>
              <a:gd name="connsiteY0" fmla="*/ 1320254 h 1686390"/>
              <a:gd name="connsiteX1" fmla="*/ 1826938 w 2392368"/>
              <a:gd name="connsiteY1" fmla="*/ 1686014 h 1686390"/>
              <a:gd name="connsiteX2" fmla="*/ 2238418 w 2392368"/>
              <a:gd name="connsiteY2" fmla="*/ 1381214 h 1686390"/>
              <a:gd name="connsiteX3" fmla="*/ 2360338 w 2392368"/>
              <a:gd name="connsiteY3" fmla="*/ 984974 h 1686390"/>
              <a:gd name="connsiteX4" fmla="*/ 1689778 w 2392368"/>
              <a:gd name="connsiteY4" fmla="*/ 512534 h 1686390"/>
              <a:gd name="connsiteX5" fmla="*/ 943018 w 2392368"/>
              <a:gd name="connsiteY5" fmla="*/ 146774 h 1686390"/>
              <a:gd name="connsiteX6" fmla="*/ 531538 w 2392368"/>
              <a:gd name="connsiteY6" fmla="*/ 9614 h 1686390"/>
              <a:gd name="connsiteX7" fmla="*/ 257218 w 2392368"/>
              <a:gd name="connsiteY7" fmla="*/ 40094 h 1686390"/>
              <a:gd name="connsiteX8" fmla="*/ 28618 w 2392368"/>
              <a:gd name="connsiteY8" fmla="*/ 268694 h 1686390"/>
              <a:gd name="connsiteX9" fmla="*/ 13378 w 2392368"/>
              <a:gd name="connsiteY9" fmla="*/ 573494 h 1686390"/>
              <a:gd name="connsiteX10" fmla="*/ 120058 w 2392368"/>
              <a:gd name="connsiteY10" fmla="*/ 695414 h 1686390"/>
              <a:gd name="connsiteX11" fmla="*/ 1064938 w 2392368"/>
              <a:gd name="connsiteY11" fmla="*/ 1320254 h 1686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92368" h="1686390">
                <a:moveTo>
                  <a:pt x="1064938" y="1320254"/>
                </a:moveTo>
                <a:cubicBezTo>
                  <a:pt x="1349418" y="1485354"/>
                  <a:pt x="1631358" y="1675854"/>
                  <a:pt x="1826938" y="1686014"/>
                </a:cubicBezTo>
                <a:cubicBezTo>
                  <a:pt x="2022518" y="1696174"/>
                  <a:pt x="2149518" y="1498054"/>
                  <a:pt x="2238418" y="1381214"/>
                </a:cubicBezTo>
                <a:cubicBezTo>
                  <a:pt x="2327318" y="1264374"/>
                  <a:pt x="2451778" y="1129754"/>
                  <a:pt x="2360338" y="984974"/>
                </a:cubicBezTo>
                <a:cubicBezTo>
                  <a:pt x="2268898" y="840194"/>
                  <a:pt x="1925998" y="652234"/>
                  <a:pt x="1689778" y="512534"/>
                </a:cubicBezTo>
                <a:cubicBezTo>
                  <a:pt x="1453558" y="372834"/>
                  <a:pt x="1136058" y="230594"/>
                  <a:pt x="943018" y="146774"/>
                </a:cubicBezTo>
                <a:cubicBezTo>
                  <a:pt x="749978" y="62954"/>
                  <a:pt x="645838" y="27394"/>
                  <a:pt x="531538" y="9614"/>
                </a:cubicBezTo>
                <a:cubicBezTo>
                  <a:pt x="417238" y="-8166"/>
                  <a:pt x="341038" y="-3086"/>
                  <a:pt x="257218" y="40094"/>
                </a:cubicBezTo>
                <a:cubicBezTo>
                  <a:pt x="173398" y="83274"/>
                  <a:pt x="69258" y="179794"/>
                  <a:pt x="28618" y="268694"/>
                </a:cubicBezTo>
                <a:cubicBezTo>
                  <a:pt x="-12022" y="357594"/>
                  <a:pt x="-1862" y="502374"/>
                  <a:pt x="13378" y="573494"/>
                </a:cubicBezTo>
                <a:cubicBezTo>
                  <a:pt x="28618" y="644614"/>
                  <a:pt x="-57742" y="563334"/>
                  <a:pt x="120058" y="695414"/>
                </a:cubicBezTo>
                <a:cubicBezTo>
                  <a:pt x="297858" y="827494"/>
                  <a:pt x="780458" y="1155154"/>
                  <a:pt x="1064938" y="1320254"/>
                </a:cubicBezTo>
                <a:close/>
              </a:path>
            </a:pathLst>
          </a:custGeom>
          <a:noFill/>
          <a:ln w="57150"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2610294" y="1320784"/>
            <a:ext cx="1769670" cy="1312865"/>
          </a:xfrm>
          <a:custGeom>
            <a:avLst/>
            <a:gdLst>
              <a:gd name="connsiteX0" fmla="*/ 1554263 w 1657287"/>
              <a:gd name="connsiteY0" fmla="*/ 238874 h 1229492"/>
              <a:gd name="connsiteX1" fmla="*/ 1615223 w 1657287"/>
              <a:gd name="connsiteY1" fmla="*/ 802754 h 1229492"/>
              <a:gd name="connsiteX2" fmla="*/ 1584743 w 1657287"/>
              <a:gd name="connsiteY2" fmla="*/ 1229474 h 1229492"/>
              <a:gd name="connsiteX3" fmla="*/ 777023 w 1657287"/>
              <a:gd name="connsiteY3" fmla="*/ 787514 h 1229492"/>
              <a:gd name="connsiteX4" fmla="*/ 106463 w 1657287"/>
              <a:gd name="connsiteY4" fmla="*/ 482714 h 1229492"/>
              <a:gd name="connsiteX5" fmla="*/ 75983 w 1657287"/>
              <a:gd name="connsiteY5" fmla="*/ 116954 h 1229492"/>
              <a:gd name="connsiteX6" fmla="*/ 837983 w 1657287"/>
              <a:gd name="connsiteY6" fmla="*/ 10274 h 1229492"/>
              <a:gd name="connsiteX7" fmla="*/ 1447583 w 1657287"/>
              <a:gd name="connsiteY7" fmla="*/ 55994 h 1229492"/>
              <a:gd name="connsiteX8" fmla="*/ 1569503 w 1657287"/>
              <a:gd name="connsiteY8" fmla="*/ 467474 h 1229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7287" h="1229492">
                <a:moveTo>
                  <a:pt x="1554263" y="238874"/>
                </a:moveTo>
                <a:cubicBezTo>
                  <a:pt x="1582203" y="438264"/>
                  <a:pt x="1610143" y="637654"/>
                  <a:pt x="1615223" y="802754"/>
                </a:cubicBezTo>
                <a:cubicBezTo>
                  <a:pt x="1620303" y="967854"/>
                  <a:pt x="1724443" y="1232014"/>
                  <a:pt x="1584743" y="1229474"/>
                </a:cubicBezTo>
                <a:cubicBezTo>
                  <a:pt x="1445043" y="1226934"/>
                  <a:pt x="1023403" y="911974"/>
                  <a:pt x="777023" y="787514"/>
                </a:cubicBezTo>
                <a:cubicBezTo>
                  <a:pt x="530643" y="663054"/>
                  <a:pt x="223303" y="594474"/>
                  <a:pt x="106463" y="482714"/>
                </a:cubicBezTo>
                <a:cubicBezTo>
                  <a:pt x="-10377" y="370954"/>
                  <a:pt x="-45937" y="195694"/>
                  <a:pt x="75983" y="116954"/>
                </a:cubicBezTo>
                <a:cubicBezTo>
                  <a:pt x="197903" y="38214"/>
                  <a:pt x="609383" y="20434"/>
                  <a:pt x="837983" y="10274"/>
                </a:cubicBezTo>
                <a:cubicBezTo>
                  <a:pt x="1066583" y="114"/>
                  <a:pt x="1325663" y="-20206"/>
                  <a:pt x="1447583" y="55994"/>
                </a:cubicBezTo>
                <a:cubicBezTo>
                  <a:pt x="1569503" y="132194"/>
                  <a:pt x="1569503" y="299834"/>
                  <a:pt x="1569503" y="467474"/>
                </a:cubicBezTo>
              </a:path>
            </a:pathLst>
          </a:custGeom>
          <a:noFill/>
          <a:ln w="5715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1462321" y="1402080"/>
            <a:ext cx="6295001" cy="4252422"/>
          </a:xfrm>
          <a:custGeom>
            <a:avLst/>
            <a:gdLst>
              <a:gd name="connsiteX0" fmla="*/ 2454359 w 6295001"/>
              <a:gd name="connsiteY0" fmla="*/ 2880360 h 4252422"/>
              <a:gd name="connsiteX1" fmla="*/ 1951439 w 6295001"/>
              <a:gd name="connsiteY1" fmla="*/ 2499360 h 4252422"/>
              <a:gd name="connsiteX2" fmla="*/ 1067519 w 6295001"/>
              <a:gd name="connsiteY2" fmla="*/ 2392680 h 4252422"/>
              <a:gd name="connsiteX3" fmla="*/ 198839 w 6295001"/>
              <a:gd name="connsiteY3" fmla="*/ 2468880 h 4252422"/>
              <a:gd name="connsiteX4" fmla="*/ 92159 w 6295001"/>
              <a:gd name="connsiteY4" fmla="*/ 3215640 h 4252422"/>
              <a:gd name="connsiteX5" fmla="*/ 1326599 w 6295001"/>
              <a:gd name="connsiteY5" fmla="*/ 3840480 h 4252422"/>
              <a:gd name="connsiteX6" fmla="*/ 3490679 w 6295001"/>
              <a:gd name="connsiteY6" fmla="*/ 4251960 h 4252422"/>
              <a:gd name="connsiteX7" fmla="*/ 4847039 w 6295001"/>
              <a:gd name="connsiteY7" fmla="*/ 3764280 h 4252422"/>
              <a:gd name="connsiteX8" fmla="*/ 5593799 w 6295001"/>
              <a:gd name="connsiteY8" fmla="*/ 2941320 h 4252422"/>
              <a:gd name="connsiteX9" fmla="*/ 6294839 w 6295001"/>
              <a:gd name="connsiteY9" fmla="*/ 1554480 h 4252422"/>
              <a:gd name="connsiteX10" fmla="*/ 5532839 w 6295001"/>
              <a:gd name="connsiteY10" fmla="*/ 365760 h 4252422"/>
              <a:gd name="connsiteX11" fmla="*/ 4389839 w 6295001"/>
              <a:gd name="connsiteY11" fmla="*/ 0 h 4252422"/>
              <a:gd name="connsiteX12" fmla="*/ 3810719 w 6295001"/>
              <a:gd name="connsiteY12" fmla="*/ 45720 h 4252422"/>
              <a:gd name="connsiteX13" fmla="*/ 3597359 w 6295001"/>
              <a:gd name="connsiteY13" fmla="*/ 502920 h 4252422"/>
              <a:gd name="connsiteX14" fmla="*/ 4237439 w 6295001"/>
              <a:gd name="connsiteY14" fmla="*/ 1356360 h 4252422"/>
              <a:gd name="connsiteX15" fmla="*/ 4420319 w 6295001"/>
              <a:gd name="connsiteY15" fmla="*/ 1996440 h 4252422"/>
              <a:gd name="connsiteX16" fmla="*/ 4298399 w 6295001"/>
              <a:gd name="connsiteY16" fmla="*/ 2727960 h 4252422"/>
              <a:gd name="connsiteX17" fmla="*/ 3795479 w 6295001"/>
              <a:gd name="connsiteY17" fmla="*/ 3108960 h 4252422"/>
              <a:gd name="connsiteX18" fmla="*/ 3094439 w 6295001"/>
              <a:gd name="connsiteY18" fmla="*/ 3261360 h 4252422"/>
              <a:gd name="connsiteX19" fmla="*/ 2454359 w 6295001"/>
              <a:gd name="connsiteY19" fmla="*/ 2880360 h 42524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295001" h="4252422">
                <a:moveTo>
                  <a:pt x="2454359" y="2880360"/>
                </a:moveTo>
                <a:cubicBezTo>
                  <a:pt x="2263859" y="2753360"/>
                  <a:pt x="2182579" y="2580640"/>
                  <a:pt x="1951439" y="2499360"/>
                </a:cubicBezTo>
                <a:cubicBezTo>
                  <a:pt x="1720299" y="2418080"/>
                  <a:pt x="1359619" y="2397760"/>
                  <a:pt x="1067519" y="2392680"/>
                </a:cubicBezTo>
                <a:cubicBezTo>
                  <a:pt x="775419" y="2387600"/>
                  <a:pt x="361399" y="2331720"/>
                  <a:pt x="198839" y="2468880"/>
                </a:cubicBezTo>
                <a:cubicBezTo>
                  <a:pt x="36279" y="2606040"/>
                  <a:pt x="-95801" y="2987040"/>
                  <a:pt x="92159" y="3215640"/>
                </a:cubicBezTo>
                <a:cubicBezTo>
                  <a:pt x="280119" y="3444240"/>
                  <a:pt x="760179" y="3667760"/>
                  <a:pt x="1326599" y="3840480"/>
                </a:cubicBezTo>
                <a:cubicBezTo>
                  <a:pt x="1893019" y="4013200"/>
                  <a:pt x="2903939" y="4264660"/>
                  <a:pt x="3490679" y="4251960"/>
                </a:cubicBezTo>
                <a:cubicBezTo>
                  <a:pt x="4077419" y="4239260"/>
                  <a:pt x="4496519" y="3982720"/>
                  <a:pt x="4847039" y="3764280"/>
                </a:cubicBezTo>
                <a:cubicBezTo>
                  <a:pt x="5197559" y="3545840"/>
                  <a:pt x="5352499" y="3309620"/>
                  <a:pt x="5593799" y="2941320"/>
                </a:cubicBezTo>
                <a:cubicBezTo>
                  <a:pt x="5835099" y="2573020"/>
                  <a:pt x="6304999" y="1983740"/>
                  <a:pt x="6294839" y="1554480"/>
                </a:cubicBezTo>
                <a:cubicBezTo>
                  <a:pt x="6284679" y="1125220"/>
                  <a:pt x="5850339" y="624840"/>
                  <a:pt x="5532839" y="365760"/>
                </a:cubicBezTo>
                <a:cubicBezTo>
                  <a:pt x="5215339" y="106680"/>
                  <a:pt x="4676859" y="53340"/>
                  <a:pt x="4389839" y="0"/>
                </a:cubicBezTo>
                <a:cubicBezTo>
                  <a:pt x="4102819" y="-53340"/>
                  <a:pt x="3942799" y="-38100"/>
                  <a:pt x="3810719" y="45720"/>
                </a:cubicBezTo>
                <a:cubicBezTo>
                  <a:pt x="3678639" y="129540"/>
                  <a:pt x="3526239" y="284480"/>
                  <a:pt x="3597359" y="502920"/>
                </a:cubicBezTo>
                <a:cubicBezTo>
                  <a:pt x="3668479" y="721360"/>
                  <a:pt x="4100279" y="1107440"/>
                  <a:pt x="4237439" y="1356360"/>
                </a:cubicBezTo>
                <a:cubicBezTo>
                  <a:pt x="4374599" y="1605280"/>
                  <a:pt x="4410159" y="1767840"/>
                  <a:pt x="4420319" y="1996440"/>
                </a:cubicBezTo>
                <a:cubicBezTo>
                  <a:pt x="4430479" y="2225040"/>
                  <a:pt x="4402539" y="2542540"/>
                  <a:pt x="4298399" y="2727960"/>
                </a:cubicBezTo>
                <a:cubicBezTo>
                  <a:pt x="4194259" y="2913380"/>
                  <a:pt x="3996139" y="3020060"/>
                  <a:pt x="3795479" y="3108960"/>
                </a:cubicBezTo>
                <a:cubicBezTo>
                  <a:pt x="3594819" y="3197860"/>
                  <a:pt x="3320499" y="3299460"/>
                  <a:pt x="3094439" y="3261360"/>
                </a:cubicBezTo>
                <a:cubicBezTo>
                  <a:pt x="2868379" y="3223260"/>
                  <a:pt x="2644859" y="3007360"/>
                  <a:pt x="2454359" y="2880360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67369" y="5086524"/>
            <a:ext cx="27433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Non-emissive Decay</a:t>
            </a:r>
          </a:p>
          <a:p>
            <a:r>
              <a:rPr lang="en-US" sz="2400" dirty="0">
                <a:solidFill>
                  <a:srgbClr val="FF0000"/>
                </a:solidFill>
              </a:rPr>
              <a:t>Non-</a:t>
            </a:r>
            <a:r>
              <a:rPr lang="en-US" sz="2400" dirty="0" err="1">
                <a:solidFill>
                  <a:srgbClr val="FF0000"/>
                </a:solidFill>
              </a:rPr>
              <a:t>radiative</a:t>
            </a:r>
            <a:r>
              <a:rPr lang="en-US" sz="2400" dirty="0">
                <a:solidFill>
                  <a:srgbClr val="FF0000"/>
                </a:solidFill>
              </a:rPr>
              <a:t> Decay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8297" y="2835793"/>
            <a:ext cx="15746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CC"/>
                </a:solidFill>
              </a:rPr>
              <a:t>Excitation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43920" y="1260965"/>
            <a:ext cx="1833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err="1">
                <a:solidFill>
                  <a:srgbClr val="008000"/>
                </a:solidFill>
              </a:rPr>
              <a:t>Radiative</a:t>
            </a:r>
            <a:r>
              <a:rPr lang="en-US" sz="2000" dirty="0">
                <a:solidFill>
                  <a:srgbClr val="008000"/>
                </a:solidFill>
              </a:rPr>
              <a:t> Decay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 animBg="1"/>
      <p:bldP spid="13" grpId="0" animBg="1"/>
      <p:bldP spid="15" grpId="0" animBg="1"/>
      <p:bldP spid="16" grpId="0"/>
      <p:bldP spid="19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5044</TotalTime>
  <Words>2414</Words>
  <Application>Microsoft Office PowerPoint</Application>
  <PresentationFormat>On-screen Show (4:3)</PresentationFormat>
  <Paragraphs>670</Paragraphs>
  <Slides>63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5</vt:i4>
      </vt:variant>
      <vt:variant>
        <vt:lpstr>Slide Titles</vt:lpstr>
      </vt:variant>
      <vt:variant>
        <vt:i4>63</vt:i4>
      </vt:variant>
    </vt:vector>
  </HeadingPairs>
  <TitlesOfParts>
    <vt:vector size="80" baseType="lpstr">
      <vt:lpstr>Arial Unicode MS</vt:lpstr>
      <vt:lpstr>Batang</vt:lpstr>
      <vt:lpstr>맑은 고딕</vt:lpstr>
      <vt:lpstr>新細明體</vt:lpstr>
      <vt:lpstr>Arial</vt:lpstr>
      <vt:lpstr>Calibri</vt:lpstr>
      <vt:lpstr>MT Extra</vt:lpstr>
      <vt:lpstr>Symbol</vt:lpstr>
      <vt:lpstr>Tahoma</vt:lpstr>
      <vt:lpstr>Times New Roman</vt:lpstr>
      <vt:lpstr>Wingdings</vt:lpstr>
      <vt:lpstr>Office Theme</vt:lpstr>
      <vt:lpstr>CS ChemDraw Drawing</vt:lpstr>
      <vt:lpstr>Equation</vt:lpstr>
      <vt:lpstr>Unknown</vt:lpstr>
      <vt:lpstr>PhotoImpact</vt:lpstr>
      <vt:lpstr>Graph</vt:lpstr>
      <vt:lpstr>CHM 5681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Relationship between absorption intensity and fluorescence lifetime</vt:lpstr>
      <vt:lpstr>Relationship between Einstein A and B coefficients</vt:lpstr>
      <vt:lpstr>Relationship between Einstein A and B coefficients</vt:lpstr>
      <vt:lpstr>Relationship B coefficient to Absorption coefficient</vt:lpstr>
      <vt:lpstr>Relationship B coefficient to Absorption coefficient</vt:lpstr>
      <vt:lpstr>Lifetime relationship for molecules</vt:lpstr>
      <vt:lpstr>PowerPoint Presentation</vt:lpstr>
      <vt:lpstr>PowerPoint Presentation</vt:lpstr>
      <vt:lpstr>Lifetime relationship for molecules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 5175: Part 2.5</dc:title>
  <dc:creator>Vastib</dc:creator>
  <cp:lastModifiedBy>vastib vastib</cp:lastModifiedBy>
  <cp:revision>65</cp:revision>
  <dcterms:created xsi:type="dcterms:W3CDTF">2013-08-14T13:03:00Z</dcterms:created>
  <dcterms:modified xsi:type="dcterms:W3CDTF">2018-10-23T20:35:32Z</dcterms:modified>
</cp:coreProperties>
</file>